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56" r:id="rId2"/>
    <p:sldId id="257" r:id="rId3"/>
    <p:sldId id="272" r:id="rId4"/>
    <p:sldId id="275" r:id="rId5"/>
    <p:sldId id="266" r:id="rId6"/>
    <p:sldId id="258" r:id="rId7"/>
    <p:sldId id="259" r:id="rId8"/>
    <p:sldId id="273" r:id="rId9"/>
    <p:sldId id="260" r:id="rId10"/>
    <p:sldId id="274" r:id="rId11"/>
    <p:sldId id="261" r:id="rId12"/>
    <p:sldId id="277" r:id="rId13"/>
    <p:sldId id="297" r:id="rId14"/>
    <p:sldId id="263" r:id="rId15"/>
    <p:sldId id="278" r:id="rId16"/>
    <p:sldId id="283" r:id="rId17"/>
    <p:sldId id="284" r:id="rId18"/>
    <p:sldId id="298" r:id="rId19"/>
    <p:sldId id="265" r:id="rId20"/>
    <p:sldId id="267" r:id="rId21"/>
    <p:sldId id="280" r:id="rId22"/>
    <p:sldId id="299" r:id="rId23"/>
    <p:sldId id="271" r:id="rId24"/>
    <p:sldId id="279" r:id="rId25"/>
    <p:sldId id="268" r:id="rId26"/>
    <p:sldId id="296" r:id="rId27"/>
    <p:sldId id="300" r:id="rId28"/>
    <p:sldId id="301" r:id="rId29"/>
    <p:sldId id="302" r:id="rId30"/>
    <p:sldId id="281" r:id="rId31"/>
    <p:sldId id="292" r:id="rId32"/>
    <p:sldId id="293" r:id="rId33"/>
    <p:sldId id="295" r:id="rId34"/>
    <p:sldId id="286" r:id="rId35"/>
    <p:sldId id="287" r:id="rId36"/>
    <p:sldId id="289" r:id="rId37"/>
    <p:sldId id="290" r:id="rId38"/>
    <p:sldId id="291" r:id="rId39"/>
    <p:sldId id="26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17" autoAdjust="0"/>
    <p:restoredTop sz="94660"/>
  </p:normalViewPr>
  <p:slideViewPr>
    <p:cSldViewPr snapToGrid="0">
      <p:cViewPr varScale="1">
        <p:scale>
          <a:sx n="82" d="100"/>
          <a:sy n="82" d="100"/>
        </p:scale>
        <p:origin x="8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4CC8A-06C9-4B72-B467-E1AF29F00D4B}" type="datetimeFigureOut">
              <a:rPr lang="pt-BR" smtClean="0"/>
              <a:t>08/06/2019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DD9A9D-A363-4A55-91A3-7BA5F443F4D5}" type="slidenum">
              <a:rPr lang="pt-BR" smtClean="0"/>
              <a:t>‹nº›</a:t>
            </a:fld>
            <a:endParaRPr lang="pt-BR"/>
          </a:p>
        </p:txBody>
      </p:sp>
    </p:spTree>
    <p:extLst>
      <p:ext uri="{BB962C8B-B14F-4D97-AF65-F5344CB8AC3E}">
        <p14:creationId xmlns:p14="http://schemas.microsoft.com/office/powerpoint/2010/main" val="1095593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BY KNOWING HOW TO RECONIZEG BODY LANGUAGE PADERNS IT CAN BE USED IN YOUR ADVANTAGE ANYWHERE ANYTIME</a:t>
            </a:r>
          </a:p>
        </p:txBody>
      </p:sp>
      <p:sp>
        <p:nvSpPr>
          <p:cNvPr id="4" name="Espaço Reservado para Número de Slide 3"/>
          <p:cNvSpPr>
            <a:spLocks noGrp="1"/>
          </p:cNvSpPr>
          <p:nvPr>
            <p:ph type="sldNum" sz="quarter" idx="5"/>
          </p:nvPr>
        </p:nvSpPr>
        <p:spPr/>
        <p:txBody>
          <a:bodyPr/>
          <a:lstStyle/>
          <a:p>
            <a:fld id="{95DD9A9D-A363-4A55-91A3-7BA5F443F4D5}" type="slidenum">
              <a:rPr lang="pt-BR" smtClean="0"/>
              <a:t>9</a:t>
            </a:fld>
            <a:endParaRPr lang="pt-BR"/>
          </a:p>
        </p:txBody>
      </p:sp>
    </p:spTree>
    <p:extLst>
      <p:ext uri="{BB962C8B-B14F-4D97-AF65-F5344CB8AC3E}">
        <p14:creationId xmlns:p14="http://schemas.microsoft.com/office/powerpoint/2010/main" val="2181032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NATUARAL OBSERVERS</a:t>
            </a:r>
          </a:p>
          <a:p>
            <a:r>
              <a:rPr lang="pt-BR" dirty="0"/>
              <a:t>ABLE TO EVOLV</a:t>
            </a:r>
          </a:p>
        </p:txBody>
      </p:sp>
      <p:sp>
        <p:nvSpPr>
          <p:cNvPr id="4" name="Espaço Reservado para Número de Slide 3"/>
          <p:cNvSpPr>
            <a:spLocks noGrp="1"/>
          </p:cNvSpPr>
          <p:nvPr>
            <p:ph type="sldNum" sz="quarter" idx="5"/>
          </p:nvPr>
        </p:nvSpPr>
        <p:spPr/>
        <p:txBody>
          <a:bodyPr/>
          <a:lstStyle/>
          <a:p>
            <a:fld id="{95DD9A9D-A363-4A55-91A3-7BA5F443F4D5}" type="slidenum">
              <a:rPr lang="pt-BR" smtClean="0"/>
              <a:t>25</a:t>
            </a:fld>
            <a:endParaRPr lang="pt-BR"/>
          </a:p>
        </p:txBody>
      </p:sp>
    </p:spTree>
    <p:extLst>
      <p:ext uri="{BB962C8B-B14F-4D97-AF65-F5344CB8AC3E}">
        <p14:creationId xmlns:p14="http://schemas.microsoft.com/office/powerpoint/2010/main" val="2282589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6/8/2019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2A54C80-263E-416B-A8E0-580EDEADCBDC}" type="datetimeFigureOut">
              <a:rPr lang="en-US" dirty="0"/>
              <a:t>6/8/2019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6/8/2019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6/8/2019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4A4E5-072D-4B74-879C-B4927809D7DC}"/>
              </a:ext>
            </a:extLst>
          </p:cNvPr>
          <p:cNvSpPr>
            <a:spLocks noGrp="1"/>
          </p:cNvSpPr>
          <p:nvPr>
            <p:ph type="ctrTitle"/>
          </p:nvPr>
        </p:nvSpPr>
        <p:spPr/>
        <p:txBody>
          <a:bodyPr/>
          <a:lstStyle/>
          <a:p>
            <a:pPr algn="ctr"/>
            <a:r>
              <a:rPr lang="pt-BR" sz="6600" dirty="0"/>
              <a:t>The Power of </a:t>
            </a:r>
            <a:br>
              <a:rPr lang="pt-BR" sz="6600" dirty="0"/>
            </a:br>
            <a:r>
              <a:rPr lang="pt-BR" sz="6600" dirty="0"/>
              <a:t>Body </a:t>
            </a:r>
            <a:r>
              <a:rPr lang="pt-BR" sz="6600" dirty="0" err="1"/>
              <a:t>Language</a:t>
            </a:r>
            <a:endParaRPr lang="pt-BR" sz="6600" dirty="0"/>
          </a:p>
        </p:txBody>
      </p:sp>
      <p:sp>
        <p:nvSpPr>
          <p:cNvPr id="3" name="Subtítulo 2">
            <a:extLst>
              <a:ext uri="{FF2B5EF4-FFF2-40B4-BE49-F238E27FC236}">
                <a16:creationId xmlns:a16="http://schemas.microsoft.com/office/drawing/2014/main" id="{DFD91928-06CF-4217-8C78-9D91F8A5BA23}"/>
              </a:ext>
            </a:extLst>
          </p:cNvPr>
          <p:cNvSpPr>
            <a:spLocks noGrp="1"/>
          </p:cNvSpPr>
          <p:nvPr>
            <p:ph type="subTitle" idx="1"/>
          </p:nvPr>
        </p:nvSpPr>
        <p:spPr/>
        <p:txBody>
          <a:bodyPr/>
          <a:lstStyle/>
          <a:p>
            <a:endParaRPr lang="pt-BR" dirty="0"/>
          </a:p>
          <a:p>
            <a:r>
              <a:rPr lang="pt-BR" sz="2400" dirty="0"/>
              <a:t>Pedro Fernando </a:t>
            </a:r>
            <a:r>
              <a:rPr lang="pt-BR" sz="2400" dirty="0" err="1"/>
              <a:t>Christofoletti</a:t>
            </a:r>
            <a:r>
              <a:rPr lang="pt-BR" sz="2400" dirty="0"/>
              <a:t> dos Santos</a:t>
            </a:r>
          </a:p>
        </p:txBody>
      </p:sp>
    </p:spTree>
    <p:extLst>
      <p:ext uri="{BB962C8B-B14F-4D97-AF65-F5344CB8AC3E}">
        <p14:creationId xmlns:p14="http://schemas.microsoft.com/office/powerpoint/2010/main" val="18288302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041C461-0474-4CDB-A2D7-DFA26778BC7E}"/>
              </a:ext>
            </a:extLst>
          </p:cNvPr>
          <p:cNvSpPr>
            <a:spLocks noGrp="1"/>
          </p:cNvSpPr>
          <p:nvPr>
            <p:ph idx="1"/>
          </p:nvPr>
        </p:nvSpPr>
        <p:spPr>
          <a:xfrm>
            <a:off x="606313" y="1201800"/>
            <a:ext cx="8596668" cy="3880773"/>
          </a:xfrm>
        </p:spPr>
        <p:txBody>
          <a:bodyPr>
            <a:normAutofit fontScale="92500" lnSpcReduction="10000"/>
          </a:bodyPr>
          <a:lstStyle/>
          <a:p>
            <a:r>
              <a:rPr lang="pt-BR" sz="2800" dirty="0" err="1"/>
              <a:t>Job</a:t>
            </a:r>
            <a:r>
              <a:rPr lang="pt-BR" sz="2800" dirty="0"/>
              <a:t> interviews</a:t>
            </a:r>
          </a:p>
          <a:p>
            <a:r>
              <a:rPr lang="pt-BR" sz="2800" dirty="0" err="1"/>
              <a:t>Presentations</a:t>
            </a:r>
            <a:endParaRPr lang="pt-BR" sz="2800" dirty="0"/>
          </a:p>
          <a:p>
            <a:r>
              <a:rPr lang="pt-BR" sz="2800" dirty="0" err="1"/>
              <a:t>Flirting</a:t>
            </a:r>
            <a:endParaRPr lang="pt-BR" sz="2800" dirty="0"/>
          </a:p>
          <a:p>
            <a:r>
              <a:rPr lang="pt-BR" sz="2800" dirty="0" err="1"/>
              <a:t>Arguing</a:t>
            </a:r>
            <a:endParaRPr lang="pt-BR" sz="2800" dirty="0"/>
          </a:p>
          <a:p>
            <a:r>
              <a:rPr lang="pt-BR" sz="2800" dirty="0"/>
              <a:t>Daily </a:t>
            </a:r>
            <a:r>
              <a:rPr lang="pt-BR" sz="2800" dirty="0" err="1"/>
              <a:t>stuff</a:t>
            </a:r>
            <a:endParaRPr lang="pt-BR" sz="2800" dirty="0"/>
          </a:p>
          <a:p>
            <a:r>
              <a:rPr lang="pt-BR" sz="2800" dirty="0" err="1"/>
              <a:t>Demonstrate</a:t>
            </a:r>
            <a:r>
              <a:rPr lang="pt-BR" sz="2800" dirty="0"/>
              <a:t> </a:t>
            </a:r>
            <a:r>
              <a:rPr lang="pt-BR" sz="2800" dirty="0" err="1"/>
              <a:t>strength</a:t>
            </a:r>
            <a:r>
              <a:rPr lang="pt-BR" sz="2800" dirty="0"/>
              <a:t> </a:t>
            </a:r>
            <a:r>
              <a:rPr lang="pt-BR" sz="2800" dirty="0" err="1"/>
              <a:t>and</a:t>
            </a:r>
            <a:r>
              <a:rPr lang="pt-BR" sz="2800" dirty="0"/>
              <a:t> </a:t>
            </a:r>
            <a:r>
              <a:rPr lang="pt-BR" sz="2800" dirty="0" err="1"/>
              <a:t>confidence</a:t>
            </a:r>
            <a:r>
              <a:rPr lang="pt-BR" sz="2800" dirty="0"/>
              <a:t> </a:t>
            </a:r>
          </a:p>
          <a:p>
            <a:r>
              <a:rPr lang="pt-BR" sz="2800" dirty="0" err="1"/>
              <a:t>Identify</a:t>
            </a:r>
            <a:r>
              <a:rPr lang="pt-BR" sz="2800" dirty="0"/>
              <a:t> </a:t>
            </a:r>
            <a:r>
              <a:rPr lang="pt-BR" sz="2800" dirty="0" err="1"/>
              <a:t>whether</a:t>
            </a:r>
            <a:r>
              <a:rPr lang="pt-BR" sz="2800" dirty="0"/>
              <a:t> </a:t>
            </a:r>
            <a:r>
              <a:rPr lang="pt-BR" sz="2800" dirty="0" err="1"/>
              <a:t>someone</a:t>
            </a:r>
            <a:r>
              <a:rPr lang="pt-BR" sz="2800" dirty="0"/>
              <a:t> likes </a:t>
            </a:r>
            <a:r>
              <a:rPr lang="pt-BR" sz="2800" dirty="0" err="1"/>
              <a:t>you</a:t>
            </a:r>
            <a:r>
              <a:rPr lang="pt-BR" sz="2800" dirty="0"/>
              <a:t> </a:t>
            </a:r>
            <a:r>
              <a:rPr lang="pt-BR" sz="2800" dirty="0" err="1"/>
              <a:t>or</a:t>
            </a:r>
            <a:r>
              <a:rPr lang="pt-BR" sz="2800" dirty="0"/>
              <a:t> </a:t>
            </a:r>
            <a:r>
              <a:rPr lang="pt-BR" sz="2800" dirty="0" err="1"/>
              <a:t>not</a:t>
            </a:r>
            <a:endParaRPr lang="pt-BR" sz="2800" dirty="0"/>
          </a:p>
          <a:p>
            <a:r>
              <a:rPr lang="pt-BR" sz="2800" dirty="0"/>
              <a:t>Improve </a:t>
            </a:r>
            <a:r>
              <a:rPr lang="pt-BR" sz="2800" dirty="0" err="1"/>
              <a:t>oneself</a:t>
            </a:r>
            <a:r>
              <a:rPr lang="pt-BR" sz="2800" dirty="0"/>
              <a:t> </a:t>
            </a:r>
            <a:r>
              <a:rPr lang="pt-BR" sz="2800" dirty="0" err="1"/>
              <a:t>to</a:t>
            </a:r>
            <a:r>
              <a:rPr lang="pt-BR" sz="2800" dirty="0"/>
              <a:t> </a:t>
            </a:r>
            <a:r>
              <a:rPr lang="pt-BR" sz="2800" dirty="0" err="1"/>
              <a:t>identify</a:t>
            </a:r>
            <a:r>
              <a:rPr lang="pt-BR" sz="2800" dirty="0"/>
              <a:t> lies</a:t>
            </a:r>
          </a:p>
          <a:p>
            <a:endParaRPr lang="pt-BR" dirty="0"/>
          </a:p>
          <a:p>
            <a:endParaRPr lang="pt-BR" dirty="0"/>
          </a:p>
          <a:p>
            <a:endParaRPr lang="pt-BR" dirty="0"/>
          </a:p>
        </p:txBody>
      </p:sp>
    </p:spTree>
    <p:extLst>
      <p:ext uri="{BB962C8B-B14F-4D97-AF65-F5344CB8AC3E}">
        <p14:creationId xmlns:p14="http://schemas.microsoft.com/office/powerpoint/2010/main" val="33610037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8"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Espaço Reservado para Conteúdo 4">
            <a:extLst>
              <a:ext uri="{FF2B5EF4-FFF2-40B4-BE49-F238E27FC236}">
                <a16:creationId xmlns:a16="http://schemas.microsoft.com/office/drawing/2014/main" id="{1EF6EAE7-508E-482B-943A-0DF793AE5FB1}"/>
              </a:ext>
            </a:extLst>
          </p:cNvPr>
          <p:cNvPicPr>
            <a:picLocks noGrp="1" noChangeAspect="1"/>
          </p:cNvPicPr>
          <p:nvPr>
            <p:ph idx="1"/>
          </p:nvPr>
        </p:nvPicPr>
        <p:blipFill rotWithShape="1">
          <a:blip r:embed="rId2"/>
          <a:srcRect l="16584" r="5341" b="970"/>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ítulo 1">
            <a:extLst>
              <a:ext uri="{FF2B5EF4-FFF2-40B4-BE49-F238E27FC236}">
                <a16:creationId xmlns:a16="http://schemas.microsoft.com/office/drawing/2014/main" id="{E317B71C-06BD-4EDF-BAFC-72700F6AF8FA}"/>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r>
              <a:rPr lang="en-US" sz="8800" dirty="0"/>
              <a:t>Tips</a:t>
            </a:r>
          </a:p>
        </p:txBody>
      </p:sp>
      <p:cxnSp>
        <p:nvCxnSpPr>
          <p:cNvPr id="22" name="Straight Connector 2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976271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A60B6EB-8FBE-41A6-ACAA-498398181030}"/>
              </a:ext>
            </a:extLst>
          </p:cNvPr>
          <p:cNvSpPr>
            <a:spLocks noGrp="1"/>
          </p:cNvSpPr>
          <p:nvPr>
            <p:ph idx="1"/>
          </p:nvPr>
        </p:nvSpPr>
        <p:spPr>
          <a:xfrm>
            <a:off x="580533" y="745539"/>
            <a:ext cx="8596668" cy="3880773"/>
          </a:xfrm>
        </p:spPr>
        <p:txBody>
          <a:bodyPr>
            <a:noAutofit/>
          </a:bodyPr>
          <a:lstStyle/>
          <a:p>
            <a:r>
              <a:rPr lang="pt-BR" sz="2400" dirty="0" err="1"/>
              <a:t>First</a:t>
            </a:r>
            <a:r>
              <a:rPr lang="pt-BR" sz="2400" dirty="0"/>
              <a:t> </a:t>
            </a:r>
            <a:r>
              <a:rPr lang="pt-BR" sz="2400" dirty="0" err="1"/>
              <a:t>impressions</a:t>
            </a:r>
            <a:r>
              <a:rPr lang="pt-BR" sz="2400" dirty="0"/>
              <a:t> are </a:t>
            </a:r>
            <a:r>
              <a:rPr lang="pt-BR" sz="2400" dirty="0" err="1"/>
              <a:t>really</a:t>
            </a:r>
            <a:r>
              <a:rPr lang="pt-BR" sz="2400" dirty="0"/>
              <a:t> IMPORTANT, </a:t>
            </a:r>
            <a:r>
              <a:rPr lang="pt-BR" sz="2400" dirty="0" err="1"/>
              <a:t>so</a:t>
            </a:r>
            <a:r>
              <a:rPr lang="pt-BR" sz="2400" dirty="0"/>
              <a:t> make </a:t>
            </a:r>
            <a:r>
              <a:rPr lang="pt-BR" sz="2400" dirty="0" err="1"/>
              <a:t>sure</a:t>
            </a:r>
            <a:r>
              <a:rPr lang="pt-BR" sz="2400" dirty="0"/>
              <a:t> </a:t>
            </a:r>
            <a:r>
              <a:rPr lang="pt-BR" sz="2400" dirty="0" err="1"/>
              <a:t>to</a:t>
            </a:r>
            <a:r>
              <a:rPr lang="pt-BR" sz="2400" dirty="0"/>
              <a:t> </a:t>
            </a:r>
            <a:r>
              <a:rPr lang="pt-BR" sz="2400" dirty="0" err="1"/>
              <a:t>give</a:t>
            </a:r>
            <a:r>
              <a:rPr lang="pt-BR" sz="2400" dirty="0"/>
              <a:t> a </a:t>
            </a:r>
            <a:r>
              <a:rPr lang="pt-BR" sz="2400" dirty="0" err="1"/>
              <a:t>good</a:t>
            </a:r>
            <a:r>
              <a:rPr lang="pt-BR" sz="2400" dirty="0"/>
              <a:t> </a:t>
            </a:r>
            <a:r>
              <a:rPr lang="pt-BR" sz="2400" dirty="0" err="1"/>
              <a:t>one</a:t>
            </a:r>
            <a:endParaRPr lang="pt-BR" sz="2400" dirty="0"/>
          </a:p>
          <a:p>
            <a:r>
              <a:rPr lang="pt-BR" sz="2400" dirty="0" err="1"/>
              <a:t>Good</a:t>
            </a:r>
            <a:r>
              <a:rPr lang="pt-BR" sz="2400" dirty="0"/>
              <a:t> </a:t>
            </a:r>
            <a:r>
              <a:rPr lang="pt-BR" sz="2400" dirty="0" err="1"/>
              <a:t>gesturing</a:t>
            </a:r>
            <a:endParaRPr lang="pt-BR" sz="2400" dirty="0"/>
          </a:p>
          <a:p>
            <a:r>
              <a:rPr lang="pt-BR" sz="2400" dirty="0" err="1"/>
              <a:t>Good</a:t>
            </a:r>
            <a:r>
              <a:rPr lang="pt-BR" sz="2400" dirty="0"/>
              <a:t> </a:t>
            </a:r>
            <a:r>
              <a:rPr lang="pt-BR" sz="2400" dirty="0" err="1"/>
              <a:t>posture</a:t>
            </a:r>
            <a:endParaRPr lang="pt-BR" sz="2400" dirty="0"/>
          </a:p>
          <a:p>
            <a:r>
              <a:rPr lang="pt-BR" sz="2400" dirty="0" err="1"/>
              <a:t>Firm</a:t>
            </a:r>
            <a:r>
              <a:rPr lang="pt-BR" sz="2400" dirty="0"/>
              <a:t> </a:t>
            </a:r>
            <a:r>
              <a:rPr lang="pt-BR" sz="2400" dirty="0" err="1"/>
              <a:t>handshake</a:t>
            </a:r>
            <a:endParaRPr lang="pt-BR" sz="2400" dirty="0"/>
          </a:p>
          <a:p>
            <a:r>
              <a:rPr lang="pt-BR" sz="2400" dirty="0" err="1"/>
              <a:t>Mimic</a:t>
            </a:r>
            <a:r>
              <a:rPr lang="pt-BR" sz="2400" dirty="0"/>
              <a:t> = </a:t>
            </a:r>
            <a:r>
              <a:rPr lang="pt-BR" sz="2400" dirty="0" err="1"/>
              <a:t>empaty</a:t>
            </a:r>
            <a:endParaRPr lang="pt-BR" sz="2400" dirty="0"/>
          </a:p>
          <a:p>
            <a:r>
              <a:rPr lang="pt-BR" sz="2400" dirty="0"/>
              <a:t>Talk </a:t>
            </a:r>
            <a:r>
              <a:rPr lang="pt-BR" sz="2400" dirty="0" err="1"/>
              <a:t>with</a:t>
            </a:r>
            <a:r>
              <a:rPr lang="pt-BR" sz="2400" dirty="0"/>
              <a:t> no </a:t>
            </a:r>
            <a:r>
              <a:rPr lang="pt-BR" sz="2400" dirty="0" err="1"/>
              <a:t>hurry</a:t>
            </a:r>
            <a:endParaRPr lang="pt-BR" sz="2400" dirty="0"/>
          </a:p>
          <a:p>
            <a:r>
              <a:rPr lang="pt-BR" sz="2400" dirty="0"/>
              <a:t>Look </a:t>
            </a:r>
            <a:r>
              <a:rPr lang="pt-BR" sz="2400" dirty="0" err="1"/>
              <a:t>at</a:t>
            </a:r>
            <a:r>
              <a:rPr lang="pt-BR" sz="2400" dirty="0"/>
              <a:t> </a:t>
            </a:r>
            <a:r>
              <a:rPr lang="pt-BR" sz="2400" dirty="0" err="1"/>
              <a:t>the</a:t>
            </a:r>
            <a:r>
              <a:rPr lang="pt-BR" sz="2400" dirty="0"/>
              <a:t> </a:t>
            </a:r>
            <a:r>
              <a:rPr lang="pt-BR" sz="2400" dirty="0" err="1"/>
              <a:t>third</a:t>
            </a:r>
            <a:r>
              <a:rPr lang="pt-BR" sz="2400" dirty="0"/>
              <a:t> </a:t>
            </a:r>
            <a:r>
              <a:rPr lang="pt-BR" sz="2400" dirty="0" err="1"/>
              <a:t>eye</a:t>
            </a:r>
            <a:r>
              <a:rPr lang="pt-BR" sz="2400" dirty="0"/>
              <a:t> </a:t>
            </a:r>
            <a:r>
              <a:rPr lang="pt-BR" sz="2400" dirty="0" err="1"/>
              <a:t>to</a:t>
            </a:r>
            <a:r>
              <a:rPr lang="pt-BR" sz="2400" dirty="0"/>
              <a:t> show </a:t>
            </a:r>
            <a:r>
              <a:rPr lang="pt-BR" sz="2400" dirty="0" err="1"/>
              <a:t>power</a:t>
            </a:r>
            <a:endParaRPr lang="pt-BR" sz="2400" dirty="0"/>
          </a:p>
          <a:p>
            <a:r>
              <a:rPr lang="pt-BR" sz="2400" dirty="0" err="1"/>
              <a:t>Control</a:t>
            </a:r>
            <a:r>
              <a:rPr lang="pt-BR" sz="2400" dirty="0"/>
              <a:t> </a:t>
            </a:r>
            <a:r>
              <a:rPr lang="pt-BR" sz="2400" dirty="0" err="1"/>
              <a:t>your</a:t>
            </a:r>
            <a:r>
              <a:rPr lang="pt-BR" sz="2400" dirty="0"/>
              <a:t> voice </a:t>
            </a:r>
            <a:r>
              <a:rPr lang="pt-BR" sz="2400" dirty="0" err="1"/>
              <a:t>and</a:t>
            </a:r>
            <a:r>
              <a:rPr lang="pt-BR" sz="2400" dirty="0"/>
              <a:t> </a:t>
            </a:r>
            <a:r>
              <a:rPr lang="pt-BR" sz="2400" dirty="0" err="1"/>
              <a:t>expressions</a:t>
            </a:r>
            <a:endParaRPr lang="pt-BR" sz="2400" dirty="0"/>
          </a:p>
          <a:p>
            <a:r>
              <a:rPr lang="pt-BR" sz="2400" dirty="0" err="1"/>
              <a:t>Ocuppy</a:t>
            </a:r>
            <a:r>
              <a:rPr lang="pt-BR" sz="2400" dirty="0"/>
              <a:t> </a:t>
            </a:r>
            <a:r>
              <a:rPr lang="pt-BR" sz="2400" dirty="0" err="1"/>
              <a:t>space</a:t>
            </a:r>
            <a:endParaRPr lang="pt-BR" sz="2400" dirty="0"/>
          </a:p>
          <a:p>
            <a:r>
              <a:rPr lang="pt-BR" sz="2400" dirty="0"/>
              <a:t>Visual </a:t>
            </a:r>
            <a:r>
              <a:rPr lang="pt-BR" sz="2400" dirty="0" err="1"/>
              <a:t>contact</a:t>
            </a:r>
            <a:endParaRPr lang="pt-BR" sz="2400" dirty="0"/>
          </a:p>
        </p:txBody>
      </p:sp>
    </p:spTree>
    <p:extLst>
      <p:ext uri="{BB962C8B-B14F-4D97-AF65-F5344CB8AC3E}">
        <p14:creationId xmlns:p14="http://schemas.microsoft.com/office/powerpoint/2010/main" val="32916643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B56E9076-869C-471D-BA7E-A1CB3CF04882}"/>
              </a:ext>
            </a:extLst>
          </p:cNvPr>
          <p:cNvPicPr>
            <a:picLocks noGrp="1" noChangeAspect="1"/>
          </p:cNvPicPr>
          <p:nvPr>
            <p:ph idx="1"/>
          </p:nvPr>
        </p:nvPicPr>
        <p:blipFill>
          <a:blip r:embed="rId2"/>
          <a:stretch>
            <a:fillRect/>
          </a:stretch>
        </p:blipFill>
        <p:spPr>
          <a:xfrm>
            <a:off x="1017904" y="1283678"/>
            <a:ext cx="7249369" cy="4055116"/>
          </a:xfrm>
        </p:spPr>
      </p:pic>
    </p:spTree>
    <p:extLst>
      <p:ext uri="{BB962C8B-B14F-4D97-AF65-F5344CB8AC3E}">
        <p14:creationId xmlns:p14="http://schemas.microsoft.com/office/powerpoint/2010/main" val="42823290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23ED2A-5EF9-4C8A-ABD6-DEE5EA4F2721}"/>
              </a:ext>
            </a:extLst>
          </p:cNvPr>
          <p:cNvSpPr>
            <a:spLocks noGrp="1"/>
          </p:cNvSpPr>
          <p:nvPr>
            <p:ph type="title"/>
          </p:nvPr>
        </p:nvSpPr>
        <p:spPr>
          <a:xfrm>
            <a:off x="387188" y="82061"/>
            <a:ext cx="8596668" cy="1320800"/>
          </a:xfrm>
        </p:spPr>
        <p:txBody>
          <a:bodyPr/>
          <a:lstStyle/>
          <a:p>
            <a:r>
              <a:rPr lang="pt-BR" dirty="0" err="1"/>
              <a:t>Attraction</a:t>
            </a:r>
            <a:r>
              <a:rPr lang="pt-BR" dirty="0"/>
              <a:t> </a:t>
            </a:r>
            <a:r>
              <a:rPr lang="pt-BR" dirty="0" err="1"/>
              <a:t>and</a:t>
            </a:r>
            <a:r>
              <a:rPr lang="pt-BR" dirty="0"/>
              <a:t> </a:t>
            </a:r>
            <a:r>
              <a:rPr lang="pt-BR" dirty="0" err="1"/>
              <a:t>Flirting</a:t>
            </a:r>
            <a:endParaRPr lang="pt-BR" dirty="0"/>
          </a:p>
        </p:txBody>
      </p:sp>
      <p:pic>
        <p:nvPicPr>
          <p:cNvPr id="5" name="Espaço Reservado para Conteúdo 4">
            <a:extLst>
              <a:ext uri="{FF2B5EF4-FFF2-40B4-BE49-F238E27FC236}">
                <a16:creationId xmlns:a16="http://schemas.microsoft.com/office/drawing/2014/main" id="{EA1F8617-EA18-4CBC-9F97-CE43F2A18AE6}"/>
              </a:ext>
            </a:extLst>
          </p:cNvPr>
          <p:cNvPicPr>
            <a:picLocks noGrp="1" noChangeAspect="1"/>
          </p:cNvPicPr>
          <p:nvPr>
            <p:ph idx="1"/>
          </p:nvPr>
        </p:nvPicPr>
        <p:blipFill>
          <a:blip r:embed="rId2"/>
          <a:stretch>
            <a:fillRect/>
          </a:stretch>
        </p:blipFill>
        <p:spPr>
          <a:xfrm>
            <a:off x="677334" y="628280"/>
            <a:ext cx="8596668" cy="6229720"/>
          </a:xfrm>
        </p:spPr>
      </p:pic>
    </p:spTree>
    <p:extLst>
      <p:ext uri="{BB962C8B-B14F-4D97-AF65-F5344CB8AC3E}">
        <p14:creationId xmlns:p14="http://schemas.microsoft.com/office/powerpoint/2010/main" val="38346322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0D714F6-D464-4416-A4A1-42EEDC163CAC}"/>
              </a:ext>
            </a:extLst>
          </p:cNvPr>
          <p:cNvSpPr>
            <a:spLocks noGrp="1"/>
          </p:cNvSpPr>
          <p:nvPr>
            <p:ph idx="1"/>
          </p:nvPr>
        </p:nvSpPr>
        <p:spPr>
          <a:xfrm>
            <a:off x="818011" y="1488613"/>
            <a:ext cx="8596668" cy="3880773"/>
          </a:xfrm>
        </p:spPr>
        <p:txBody>
          <a:bodyPr/>
          <a:lstStyle/>
          <a:p>
            <a:pPr lvl="0" fontAlgn="base"/>
            <a:r>
              <a:rPr lang="en-US" sz="3600" b="1" dirty="0"/>
              <a:t>I’m open</a:t>
            </a:r>
            <a:endParaRPr lang="pt-BR" sz="3600" b="1" dirty="0"/>
          </a:p>
          <a:p>
            <a:pPr lvl="0" fontAlgn="base"/>
            <a:r>
              <a:rPr lang="en-US" sz="3600" b="1" dirty="0"/>
              <a:t>I’m harmless</a:t>
            </a:r>
            <a:endParaRPr lang="pt-BR" sz="3600" b="1" dirty="0"/>
          </a:p>
          <a:p>
            <a:pPr lvl="0" fontAlgn="base"/>
            <a:r>
              <a:rPr lang="en-US" sz="3600" b="1" dirty="0"/>
              <a:t>I’m interested</a:t>
            </a:r>
            <a:endParaRPr lang="pt-BR" sz="3600" b="1" dirty="0"/>
          </a:p>
          <a:p>
            <a:pPr lvl="0" fontAlgn="base"/>
            <a:r>
              <a:rPr lang="en-US" sz="3600" b="1" dirty="0"/>
              <a:t>I’m approachable</a:t>
            </a:r>
            <a:endParaRPr lang="pt-BR" sz="3600" b="1" dirty="0"/>
          </a:p>
          <a:p>
            <a:pPr lvl="0" fontAlgn="base"/>
            <a:r>
              <a:rPr lang="en-US" sz="3600" b="1" dirty="0"/>
              <a:t>I’m fertile</a:t>
            </a:r>
            <a:endParaRPr lang="pt-BR" sz="3600" b="1" dirty="0"/>
          </a:p>
          <a:p>
            <a:endParaRPr lang="pt-BR" dirty="0"/>
          </a:p>
        </p:txBody>
      </p:sp>
    </p:spTree>
    <p:extLst>
      <p:ext uri="{BB962C8B-B14F-4D97-AF65-F5344CB8AC3E}">
        <p14:creationId xmlns:p14="http://schemas.microsoft.com/office/powerpoint/2010/main" val="35775524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D9E3CC-7C31-4CBF-ABD0-0400FBFB7860}"/>
              </a:ext>
            </a:extLst>
          </p:cNvPr>
          <p:cNvSpPr>
            <a:spLocks noGrp="1"/>
          </p:cNvSpPr>
          <p:nvPr>
            <p:ph type="title"/>
          </p:nvPr>
        </p:nvSpPr>
        <p:spPr/>
        <p:txBody>
          <a:bodyPr>
            <a:normAutofit/>
          </a:bodyPr>
          <a:lstStyle/>
          <a:p>
            <a:r>
              <a:rPr lang="pt-BR" sz="5400" dirty="0" err="1"/>
              <a:t>Men</a:t>
            </a:r>
            <a:endParaRPr lang="pt-BR" sz="5400" dirty="0"/>
          </a:p>
        </p:txBody>
      </p:sp>
      <p:sp>
        <p:nvSpPr>
          <p:cNvPr id="3" name="Espaço Reservado para Conteúdo 2">
            <a:extLst>
              <a:ext uri="{FF2B5EF4-FFF2-40B4-BE49-F238E27FC236}">
                <a16:creationId xmlns:a16="http://schemas.microsoft.com/office/drawing/2014/main" id="{8DA02950-9BCC-4A50-B5F9-2E12D7D403F0}"/>
              </a:ext>
            </a:extLst>
          </p:cNvPr>
          <p:cNvSpPr>
            <a:spLocks noGrp="1"/>
          </p:cNvSpPr>
          <p:nvPr>
            <p:ph idx="1"/>
          </p:nvPr>
        </p:nvSpPr>
        <p:spPr/>
        <p:txBody>
          <a:bodyPr/>
          <a:lstStyle/>
          <a:p>
            <a:r>
              <a:rPr lang="pt-BR" sz="2400" dirty="0" err="1"/>
              <a:t>Pointing</a:t>
            </a:r>
            <a:r>
              <a:rPr lang="pt-BR" sz="2400" dirty="0"/>
              <a:t> toes</a:t>
            </a:r>
          </a:p>
          <a:p>
            <a:r>
              <a:rPr lang="pt-BR" sz="2400" dirty="0" err="1"/>
              <a:t>Showing</a:t>
            </a:r>
            <a:r>
              <a:rPr lang="pt-BR" sz="2400" dirty="0"/>
              <a:t> </a:t>
            </a:r>
            <a:r>
              <a:rPr lang="pt-BR" sz="2400" dirty="0" err="1"/>
              <a:t>strength</a:t>
            </a:r>
            <a:endParaRPr lang="pt-BR" sz="2400" dirty="0"/>
          </a:p>
          <a:p>
            <a:r>
              <a:rPr lang="pt-BR" sz="2400" dirty="0" err="1"/>
              <a:t>Touching</a:t>
            </a:r>
            <a:endParaRPr lang="pt-BR" sz="2400" dirty="0"/>
          </a:p>
          <a:p>
            <a:r>
              <a:rPr lang="pt-BR" sz="2400" dirty="0" err="1"/>
              <a:t>Ocuppy</a:t>
            </a:r>
            <a:r>
              <a:rPr lang="pt-BR" sz="2400" dirty="0"/>
              <a:t> </a:t>
            </a:r>
            <a:r>
              <a:rPr lang="pt-BR" sz="2400" dirty="0" err="1"/>
              <a:t>space</a:t>
            </a:r>
            <a:endParaRPr lang="pt-BR" sz="2400" dirty="0"/>
          </a:p>
          <a:p>
            <a:r>
              <a:rPr lang="en-US" sz="2400" dirty="0"/>
              <a:t>Men like availability over all else</a:t>
            </a:r>
          </a:p>
          <a:p>
            <a:r>
              <a:rPr lang="en-US" sz="2400" dirty="0"/>
              <a:t>Men often miss a women’s first courtship signal. On average, women need to eye-gaze three times before a man takes notice.</a:t>
            </a:r>
          </a:p>
          <a:p>
            <a:endParaRPr lang="pt-BR" dirty="0"/>
          </a:p>
          <a:p>
            <a:endParaRPr lang="pt-BR" dirty="0"/>
          </a:p>
        </p:txBody>
      </p:sp>
    </p:spTree>
    <p:extLst>
      <p:ext uri="{BB962C8B-B14F-4D97-AF65-F5344CB8AC3E}">
        <p14:creationId xmlns:p14="http://schemas.microsoft.com/office/powerpoint/2010/main" val="8729316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92271-6CBC-44B1-BFB3-08A6F6406623}"/>
              </a:ext>
            </a:extLst>
          </p:cNvPr>
          <p:cNvSpPr>
            <a:spLocks noGrp="1"/>
          </p:cNvSpPr>
          <p:nvPr>
            <p:ph type="title"/>
          </p:nvPr>
        </p:nvSpPr>
        <p:spPr/>
        <p:txBody>
          <a:bodyPr>
            <a:normAutofit/>
          </a:bodyPr>
          <a:lstStyle/>
          <a:p>
            <a:r>
              <a:rPr lang="pt-BR" sz="4800" dirty="0" err="1"/>
              <a:t>Women</a:t>
            </a:r>
            <a:endParaRPr lang="pt-BR" sz="4800" dirty="0"/>
          </a:p>
        </p:txBody>
      </p:sp>
      <p:sp>
        <p:nvSpPr>
          <p:cNvPr id="3" name="Espaço Reservado para Conteúdo 2">
            <a:extLst>
              <a:ext uri="{FF2B5EF4-FFF2-40B4-BE49-F238E27FC236}">
                <a16:creationId xmlns:a16="http://schemas.microsoft.com/office/drawing/2014/main" id="{ED9B9429-F24C-4C19-9D91-36B7CA2A81DA}"/>
              </a:ext>
            </a:extLst>
          </p:cNvPr>
          <p:cNvSpPr>
            <a:spLocks noGrp="1"/>
          </p:cNvSpPr>
          <p:nvPr>
            <p:ph idx="1"/>
          </p:nvPr>
        </p:nvSpPr>
        <p:spPr/>
        <p:txBody>
          <a:bodyPr>
            <a:normAutofit/>
          </a:bodyPr>
          <a:lstStyle/>
          <a:p>
            <a:r>
              <a:rPr lang="pt-BR" sz="2800" dirty="0" err="1"/>
              <a:t>Tossing</a:t>
            </a:r>
            <a:r>
              <a:rPr lang="pt-BR" sz="2800" dirty="0"/>
              <a:t> </a:t>
            </a:r>
            <a:r>
              <a:rPr lang="pt-BR" sz="2800" dirty="0" err="1"/>
              <a:t>the</a:t>
            </a:r>
            <a:r>
              <a:rPr lang="pt-BR" sz="2800" dirty="0"/>
              <a:t> </a:t>
            </a:r>
            <a:r>
              <a:rPr lang="pt-BR" sz="2800" dirty="0" err="1"/>
              <a:t>hair</a:t>
            </a:r>
            <a:endParaRPr lang="pt-BR" sz="2800" dirty="0"/>
          </a:p>
          <a:p>
            <a:r>
              <a:rPr lang="pt-BR" sz="2800" dirty="0" err="1"/>
              <a:t>Laughing</a:t>
            </a:r>
            <a:r>
              <a:rPr lang="pt-BR" sz="2800" dirty="0"/>
              <a:t> </a:t>
            </a:r>
          </a:p>
          <a:p>
            <a:r>
              <a:rPr lang="pt-BR" sz="2800" dirty="0" err="1"/>
              <a:t>Showing</a:t>
            </a:r>
            <a:r>
              <a:rPr lang="pt-BR" sz="2800" dirty="0"/>
              <a:t> </a:t>
            </a:r>
            <a:r>
              <a:rPr lang="pt-BR" sz="2800" dirty="0" err="1"/>
              <a:t>neck</a:t>
            </a:r>
            <a:r>
              <a:rPr lang="pt-BR" sz="2800" dirty="0"/>
              <a:t> </a:t>
            </a:r>
            <a:r>
              <a:rPr lang="pt-BR" sz="2800" dirty="0" err="1"/>
              <a:t>and</a:t>
            </a:r>
            <a:r>
              <a:rPr lang="pt-BR" sz="2800" dirty="0"/>
              <a:t> </a:t>
            </a:r>
            <a:r>
              <a:rPr lang="pt-BR" sz="2800" dirty="0" err="1"/>
              <a:t>wrists</a:t>
            </a:r>
            <a:r>
              <a:rPr lang="pt-BR" sz="2800" dirty="0"/>
              <a:t> (r</a:t>
            </a:r>
            <a:r>
              <a:rPr lang="en-US" sz="2800" dirty="0" err="1"/>
              <a:t>elease</a:t>
            </a:r>
            <a:r>
              <a:rPr lang="en-US" sz="2800" dirty="0"/>
              <a:t> pheromones)</a:t>
            </a:r>
            <a:endParaRPr lang="pt-BR" sz="2800" dirty="0"/>
          </a:p>
          <a:p>
            <a:r>
              <a:rPr lang="pt-BR" sz="2800" dirty="0" err="1"/>
              <a:t>Wearing</a:t>
            </a:r>
            <a:r>
              <a:rPr lang="pt-BR" sz="2800" dirty="0"/>
              <a:t> </a:t>
            </a:r>
            <a:r>
              <a:rPr lang="pt-BR" sz="2800" dirty="0" err="1"/>
              <a:t>red</a:t>
            </a:r>
            <a:r>
              <a:rPr lang="pt-BR" sz="2800" dirty="0"/>
              <a:t> </a:t>
            </a:r>
            <a:r>
              <a:rPr lang="pt-BR" sz="2800" dirty="0" err="1"/>
              <a:t>lipstick</a:t>
            </a:r>
            <a:r>
              <a:rPr lang="pt-BR" sz="2800" dirty="0"/>
              <a:t> </a:t>
            </a:r>
          </a:p>
          <a:p>
            <a:r>
              <a:rPr lang="pt-BR" sz="2800" dirty="0" err="1"/>
              <a:t>Raising</a:t>
            </a:r>
            <a:r>
              <a:rPr lang="pt-BR" sz="2800" dirty="0"/>
              <a:t> </a:t>
            </a:r>
            <a:r>
              <a:rPr lang="pt-BR" sz="2800" dirty="0" err="1"/>
              <a:t>eyebrows</a:t>
            </a:r>
            <a:r>
              <a:rPr lang="pt-BR" sz="2800" dirty="0"/>
              <a:t> </a:t>
            </a:r>
          </a:p>
          <a:p>
            <a:r>
              <a:rPr lang="pt-BR" sz="2800" dirty="0" err="1"/>
              <a:t>Lowering</a:t>
            </a:r>
            <a:r>
              <a:rPr lang="pt-BR" sz="2800" dirty="0"/>
              <a:t> </a:t>
            </a:r>
            <a:r>
              <a:rPr lang="pt-BR" sz="2800" dirty="0" err="1"/>
              <a:t>the</a:t>
            </a:r>
            <a:r>
              <a:rPr lang="pt-BR" sz="2800" dirty="0"/>
              <a:t> </a:t>
            </a:r>
            <a:r>
              <a:rPr lang="pt-BR" sz="2800" dirty="0" err="1"/>
              <a:t>lips</a:t>
            </a:r>
            <a:endParaRPr lang="pt-BR" sz="2800" dirty="0"/>
          </a:p>
        </p:txBody>
      </p:sp>
    </p:spTree>
    <p:extLst>
      <p:ext uri="{BB962C8B-B14F-4D97-AF65-F5344CB8AC3E}">
        <p14:creationId xmlns:p14="http://schemas.microsoft.com/office/powerpoint/2010/main" val="13409170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Uma imagem contendo pessoa, mulher, edifício, interior&#10;&#10;Descrição gerada automaticamente">
            <a:extLst>
              <a:ext uri="{FF2B5EF4-FFF2-40B4-BE49-F238E27FC236}">
                <a16:creationId xmlns:a16="http://schemas.microsoft.com/office/drawing/2014/main" id="{6137E2FE-2232-4595-A0ED-0D40EF39341D}"/>
              </a:ext>
            </a:extLst>
          </p:cNvPr>
          <p:cNvPicPr>
            <a:picLocks noGrp="1" noChangeAspect="1"/>
          </p:cNvPicPr>
          <p:nvPr>
            <p:ph idx="1"/>
          </p:nvPr>
        </p:nvPicPr>
        <p:blipFill>
          <a:blip r:embed="rId2"/>
          <a:stretch>
            <a:fillRect/>
          </a:stretch>
        </p:blipFill>
        <p:spPr>
          <a:xfrm>
            <a:off x="1327632" y="756682"/>
            <a:ext cx="9110227" cy="5124503"/>
          </a:xfrm>
          <a:prstGeom prst="rect">
            <a:avLst/>
          </a:prstGeom>
        </p:spPr>
      </p:pic>
    </p:spTree>
    <p:extLst>
      <p:ext uri="{BB962C8B-B14F-4D97-AF65-F5344CB8AC3E}">
        <p14:creationId xmlns:p14="http://schemas.microsoft.com/office/powerpoint/2010/main" val="42558047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AB6677-EBF3-43FA-9E84-88459E40393C}"/>
              </a:ext>
            </a:extLst>
          </p:cNvPr>
          <p:cNvSpPr>
            <a:spLocks noGrp="1"/>
          </p:cNvSpPr>
          <p:nvPr>
            <p:ph type="title"/>
          </p:nvPr>
        </p:nvSpPr>
        <p:spPr/>
        <p:txBody>
          <a:bodyPr>
            <a:normAutofit/>
          </a:bodyPr>
          <a:lstStyle/>
          <a:p>
            <a:r>
              <a:rPr lang="pt-BR" sz="6600" dirty="0" err="1"/>
              <a:t>Curiosity</a:t>
            </a:r>
            <a:endParaRPr lang="pt-BR" sz="6600" dirty="0"/>
          </a:p>
        </p:txBody>
      </p:sp>
      <p:sp>
        <p:nvSpPr>
          <p:cNvPr id="3" name="Espaço Reservado para Conteúdo 2">
            <a:extLst>
              <a:ext uri="{FF2B5EF4-FFF2-40B4-BE49-F238E27FC236}">
                <a16:creationId xmlns:a16="http://schemas.microsoft.com/office/drawing/2014/main" id="{5B039D17-6241-49BC-A930-99F0581AB8CB}"/>
              </a:ext>
            </a:extLst>
          </p:cNvPr>
          <p:cNvSpPr>
            <a:spLocks noGrp="1"/>
          </p:cNvSpPr>
          <p:nvPr>
            <p:ph idx="1"/>
          </p:nvPr>
        </p:nvSpPr>
        <p:spPr/>
        <p:txBody>
          <a:bodyPr/>
          <a:lstStyle/>
          <a:p>
            <a:r>
              <a:rPr lang="en-US" sz="2800" dirty="0"/>
              <a:t>In a study, participants were asked to decode a silent movie. Women were able to guess what was happening 87 percent of the time, but men could guess correctly only 42 percent of the time. Interestingly, homosexual men and men in highly emotional jobs (nursing, teaching and acting) did nearly as well as women.</a:t>
            </a:r>
          </a:p>
          <a:p>
            <a:endParaRPr lang="pt-BR" dirty="0"/>
          </a:p>
        </p:txBody>
      </p:sp>
      <p:sp>
        <p:nvSpPr>
          <p:cNvPr id="5" name="Rectangle 2">
            <a:extLst>
              <a:ext uri="{FF2B5EF4-FFF2-40B4-BE49-F238E27FC236}">
                <a16:creationId xmlns:a16="http://schemas.microsoft.com/office/drawing/2014/main" id="{FA059246-3B1C-45D6-B013-4848035CA603}"/>
              </a:ext>
            </a:extLst>
          </p:cNvPr>
          <p:cNvSpPr>
            <a:spLocks noChangeArrowheads="1"/>
          </p:cNvSpPr>
          <p:nvPr/>
        </p:nvSpPr>
        <p:spPr bwMode="auto">
          <a:xfrm>
            <a:off x="0" y="122150"/>
            <a:ext cx="65" cy="2128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589823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222916-8E94-49DB-B489-FC2131B7A442}"/>
              </a:ext>
            </a:extLst>
          </p:cNvPr>
          <p:cNvSpPr>
            <a:spLocks noGrp="1"/>
          </p:cNvSpPr>
          <p:nvPr>
            <p:ph type="title"/>
          </p:nvPr>
        </p:nvSpPr>
        <p:spPr>
          <a:xfrm>
            <a:off x="304472" y="261646"/>
            <a:ext cx="8596668" cy="1320800"/>
          </a:xfrm>
        </p:spPr>
        <p:txBody>
          <a:bodyPr/>
          <a:lstStyle/>
          <a:p>
            <a:r>
              <a:rPr lang="pt-BR" dirty="0" err="1"/>
              <a:t>What</a:t>
            </a:r>
            <a:r>
              <a:rPr lang="pt-BR" dirty="0"/>
              <a:t> </a:t>
            </a:r>
            <a:r>
              <a:rPr lang="pt-BR" dirty="0" err="1"/>
              <a:t>is</a:t>
            </a:r>
            <a:r>
              <a:rPr lang="pt-BR" dirty="0"/>
              <a:t> </a:t>
            </a:r>
            <a:r>
              <a:rPr lang="pt-BR" dirty="0" err="1"/>
              <a:t>body</a:t>
            </a:r>
            <a:r>
              <a:rPr lang="pt-BR" dirty="0"/>
              <a:t> </a:t>
            </a:r>
            <a:r>
              <a:rPr lang="pt-BR" dirty="0" err="1"/>
              <a:t>language</a:t>
            </a:r>
            <a:r>
              <a:rPr lang="pt-BR" dirty="0"/>
              <a:t>?</a:t>
            </a:r>
          </a:p>
        </p:txBody>
      </p:sp>
      <p:pic>
        <p:nvPicPr>
          <p:cNvPr id="7" name="Espaço Reservado para Conteúdo 6">
            <a:extLst>
              <a:ext uri="{FF2B5EF4-FFF2-40B4-BE49-F238E27FC236}">
                <a16:creationId xmlns:a16="http://schemas.microsoft.com/office/drawing/2014/main" id="{761D6F7A-1F31-415A-BC43-C990BDFD8FA0}"/>
              </a:ext>
            </a:extLst>
          </p:cNvPr>
          <p:cNvPicPr>
            <a:picLocks noGrp="1" noChangeAspect="1"/>
          </p:cNvPicPr>
          <p:nvPr>
            <p:ph idx="1"/>
          </p:nvPr>
        </p:nvPicPr>
        <p:blipFill>
          <a:blip r:embed="rId2"/>
          <a:stretch>
            <a:fillRect/>
          </a:stretch>
        </p:blipFill>
        <p:spPr>
          <a:xfrm>
            <a:off x="754509" y="1162201"/>
            <a:ext cx="7942778" cy="52909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50537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2DB4F8-BE9F-458E-990B-9DEDC73E3B30}"/>
              </a:ext>
            </a:extLst>
          </p:cNvPr>
          <p:cNvSpPr>
            <a:spLocks noGrp="1"/>
          </p:cNvSpPr>
          <p:nvPr>
            <p:ph type="title"/>
          </p:nvPr>
        </p:nvSpPr>
        <p:spPr>
          <a:xfrm>
            <a:off x="88250" y="0"/>
            <a:ext cx="8596668" cy="1320800"/>
          </a:xfrm>
        </p:spPr>
        <p:txBody>
          <a:bodyPr/>
          <a:lstStyle/>
          <a:p>
            <a:r>
              <a:rPr lang="pt-BR" dirty="0" err="1"/>
              <a:t>Lying</a:t>
            </a:r>
            <a:endParaRPr lang="pt-BR" dirty="0"/>
          </a:p>
        </p:txBody>
      </p:sp>
      <p:pic>
        <p:nvPicPr>
          <p:cNvPr id="6" name="SOU POLICIAL EU VIM PRENDER SEU PAI">
            <a:hlinkClick r:id="" action="ppaction://media"/>
            <a:extLst>
              <a:ext uri="{FF2B5EF4-FFF2-40B4-BE49-F238E27FC236}">
                <a16:creationId xmlns:a16="http://schemas.microsoft.com/office/drawing/2014/main" id="{1D79B9C1-EDDC-4709-A719-8D57B3D555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3963" y="1028701"/>
            <a:ext cx="8882001" cy="4995742"/>
          </a:xfrm>
        </p:spPr>
      </p:pic>
    </p:spTree>
    <p:extLst>
      <p:ext uri="{BB962C8B-B14F-4D97-AF65-F5344CB8AC3E}">
        <p14:creationId xmlns:p14="http://schemas.microsoft.com/office/powerpoint/2010/main" val="35139831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BBA612-9AD0-4F26-B587-1DA014D80BE4}"/>
              </a:ext>
            </a:extLst>
          </p:cNvPr>
          <p:cNvSpPr>
            <a:spLocks noGrp="1"/>
          </p:cNvSpPr>
          <p:nvPr>
            <p:ph type="title"/>
          </p:nvPr>
        </p:nvSpPr>
        <p:spPr/>
        <p:txBody>
          <a:bodyPr>
            <a:normAutofit/>
          </a:bodyPr>
          <a:lstStyle/>
          <a:p>
            <a:r>
              <a:rPr lang="pt-BR" sz="5400" dirty="0" err="1"/>
              <a:t>Lying</a:t>
            </a:r>
            <a:r>
              <a:rPr lang="pt-BR" sz="5400" dirty="0"/>
              <a:t> </a:t>
            </a:r>
            <a:r>
              <a:rPr lang="pt-BR" sz="5400" dirty="0" err="1"/>
              <a:t>cues</a:t>
            </a:r>
            <a:endParaRPr lang="pt-BR" sz="5400" dirty="0"/>
          </a:p>
        </p:txBody>
      </p:sp>
      <p:sp>
        <p:nvSpPr>
          <p:cNvPr id="3" name="Espaço Reservado para Conteúdo 2">
            <a:extLst>
              <a:ext uri="{FF2B5EF4-FFF2-40B4-BE49-F238E27FC236}">
                <a16:creationId xmlns:a16="http://schemas.microsoft.com/office/drawing/2014/main" id="{6B1429DB-3BEA-46C4-85B0-9F2E3983CC85}"/>
              </a:ext>
            </a:extLst>
          </p:cNvPr>
          <p:cNvSpPr>
            <a:spLocks noGrp="1"/>
          </p:cNvSpPr>
          <p:nvPr>
            <p:ph idx="1"/>
          </p:nvPr>
        </p:nvSpPr>
        <p:spPr>
          <a:xfrm>
            <a:off x="677334" y="1747350"/>
            <a:ext cx="8596668" cy="3880773"/>
          </a:xfrm>
        </p:spPr>
        <p:txBody>
          <a:bodyPr>
            <a:noAutofit/>
          </a:bodyPr>
          <a:lstStyle/>
          <a:p>
            <a:r>
              <a:rPr lang="pt-BR" sz="2400" dirty="0"/>
              <a:t>NOTE: The </a:t>
            </a:r>
            <a:r>
              <a:rPr lang="pt-BR" sz="2400" dirty="0" err="1"/>
              <a:t>body</a:t>
            </a:r>
            <a:r>
              <a:rPr lang="pt-BR" sz="2400" dirty="0"/>
              <a:t> does </a:t>
            </a:r>
            <a:r>
              <a:rPr lang="pt-BR" sz="2400" dirty="0" err="1"/>
              <a:t>not</a:t>
            </a:r>
            <a:r>
              <a:rPr lang="pt-BR" sz="2400" dirty="0"/>
              <a:t> lie</a:t>
            </a:r>
          </a:p>
          <a:p>
            <a:r>
              <a:rPr lang="pt-BR" sz="2400" dirty="0" err="1"/>
              <a:t>To</a:t>
            </a:r>
            <a:r>
              <a:rPr lang="pt-BR" sz="2400" dirty="0"/>
              <a:t> cover </a:t>
            </a:r>
            <a:r>
              <a:rPr lang="pt-BR" sz="2400" dirty="0" err="1"/>
              <a:t>the</a:t>
            </a:r>
            <a:r>
              <a:rPr lang="pt-BR" sz="2400" dirty="0"/>
              <a:t> </a:t>
            </a:r>
            <a:r>
              <a:rPr lang="pt-BR" sz="2400" dirty="0" err="1"/>
              <a:t>mouth</a:t>
            </a:r>
            <a:endParaRPr lang="pt-BR" sz="2400" dirty="0"/>
          </a:p>
          <a:p>
            <a:r>
              <a:rPr lang="pt-BR" sz="2400" dirty="0" err="1"/>
              <a:t>Avoid</a:t>
            </a:r>
            <a:r>
              <a:rPr lang="pt-BR" sz="2400" dirty="0"/>
              <a:t> </a:t>
            </a:r>
            <a:r>
              <a:rPr lang="pt-BR" sz="2400" dirty="0" err="1"/>
              <a:t>eye</a:t>
            </a:r>
            <a:r>
              <a:rPr lang="pt-BR" sz="2400" dirty="0"/>
              <a:t> </a:t>
            </a:r>
            <a:r>
              <a:rPr lang="pt-BR" sz="2400" dirty="0" err="1"/>
              <a:t>contact</a:t>
            </a:r>
            <a:endParaRPr lang="pt-BR" sz="2400" dirty="0"/>
          </a:p>
          <a:p>
            <a:r>
              <a:rPr lang="pt-BR" sz="2400" dirty="0" err="1"/>
              <a:t>Compress</a:t>
            </a:r>
            <a:r>
              <a:rPr lang="pt-BR" sz="2400" dirty="0"/>
              <a:t> </a:t>
            </a:r>
            <a:r>
              <a:rPr lang="pt-BR" sz="2400" dirty="0" err="1"/>
              <a:t>the</a:t>
            </a:r>
            <a:r>
              <a:rPr lang="pt-BR" sz="2400" dirty="0"/>
              <a:t> </a:t>
            </a:r>
            <a:r>
              <a:rPr lang="pt-BR" sz="2400" dirty="0" err="1"/>
              <a:t>mouth</a:t>
            </a:r>
            <a:endParaRPr lang="pt-BR" sz="2400" dirty="0"/>
          </a:p>
          <a:p>
            <a:r>
              <a:rPr lang="pt-BR" sz="2400" dirty="0" err="1"/>
              <a:t>Forehead</a:t>
            </a:r>
            <a:r>
              <a:rPr lang="pt-BR" sz="2400" dirty="0"/>
              <a:t> </a:t>
            </a:r>
            <a:r>
              <a:rPr lang="pt-BR" sz="2400" dirty="0" err="1"/>
              <a:t>wrinkles</a:t>
            </a:r>
            <a:r>
              <a:rPr lang="pt-BR" sz="2400" dirty="0"/>
              <a:t> </a:t>
            </a:r>
          </a:p>
          <a:p>
            <a:r>
              <a:rPr lang="pt-BR" sz="2400" dirty="0" err="1"/>
              <a:t>Inner</a:t>
            </a:r>
            <a:r>
              <a:rPr lang="pt-BR" sz="2400" dirty="0"/>
              <a:t> </a:t>
            </a:r>
            <a:r>
              <a:rPr lang="pt-BR" sz="2400" dirty="0" err="1"/>
              <a:t>struggle</a:t>
            </a:r>
            <a:endParaRPr lang="pt-BR" sz="2400" dirty="0"/>
          </a:p>
          <a:p>
            <a:r>
              <a:rPr lang="pt-BR" sz="2400" dirty="0" err="1"/>
              <a:t>Shrink</a:t>
            </a:r>
            <a:r>
              <a:rPr lang="pt-BR" sz="2400" dirty="0"/>
              <a:t> </a:t>
            </a:r>
            <a:r>
              <a:rPr lang="pt-BR" sz="2400" dirty="0" err="1"/>
              <a:t>the</a:t>
            </a:r>
            <a:r>
              <a:rPr lang="pt-BR" sz="2400" dirty="0"/>
              <a:t> </a:t>
            </a:r>
            <a:r>
              <a:rPr lang="pt-BR" sz="2400" dirty="0" err="1"/>
              <a:t>body</a:t>
            </a:r>
            <a:endParaRPr lang="pt-BR" sz="2400" dirty="0"/>
          </a:p>
          <a:p>
            <a:r>
              <a:rPr lang="pt-BR" sz="2400" dirty="0" err="1"/>
              <a:t>Asymmetrical</a:t>
            </a:r>
            <a:r>
              <a:rPr lang="pt-BR" sz="2400" dirty="0"/>
              <a:t> </a:t>
            </a:r>
            <a:r>
              <a:rPr lang="pt-BR" sz="2400" dirty="0" err="1"/>
              <a:t>posture</a:t>
            </a:r>
            <a:endParaRPr lang="pt-BR" sz="2400" dirty="0"/>
          </a:p>
          <a:p>
            <a:r>
              <a:rPr lang="pt-BR" sz="2400" dirty="0" err="1"/>
              <a:t>Keep</a:t>
            </a:r>
            <a:r>
              <a:rPr lang="pt-BR" sz="2400" dirty="0"/>
              <a:t> </a:t>
            </a:r>
            <a:r>
              <a:rPr lang="pt-BR" sz="2400" dirty="0" err="1"/>
              <a:t>distance</a:t>
            </a:r>
            <a:r>
              <a:rPr lang="pt-BR" sz="2400" dirty="0"/>
              <a:t> </a:t>
            </a:r>
          </a:p>
        </p:txBody>
      </p:sp>
    </p:spTree>
    <p:extLst>
      <p:ext uri="{BB962C8B-B14F-4D97-AF65-F5344CB8AC3E}">
        <p14:creationId xmlns:p14="http://schemas.microsoft.com/office/powerpoint/2010/main" val="26707750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34BDA5AF-D565-4215-ADAF-50D6FAB7818D}"/>
              </a:ext>
            </a:extLst>
          </p:cNvPr>
          <p:cNvPicPr>
            <a:picLocks noGrp="1" noChangeAspect="1"/>
          </p:cNvPicPr>
          <p:nvPr>
            <p:ph idx="1"/>
          </p:nvPr>
        </p:nvPicPr>
        <p:blipFill>
          <a:blip r:embed="rId2"/>
          <a:stretch>
            <a:fillRect/>
          </a:stretch>
        </p:blipFill>
        <p:spPr>
          <a:xfrm>
            <a:off x="457317" y="773724"/>
            <a:ext cx="8826933" cy="4965150"/>
          </a:xfrm>
        </p:spPr>
      </p:pic>
    </p:spTree>
    <p:extLst>
      <p:ext uri="{BB962C8B-B14F-4D97-AF65-F5344CB8AC3E}">
        <p14:creationId xmlns:p14="http://schemas.microsoft.com/office/powerpoint/2010/main" val="11102369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C2BC5750-7E23-4863-883A-D317B85A76A2}"/>
              </a:ext>
            </a:extLst>
          </p:cNvPr>
          <p:cNvPicPr>
            <a:picLocks noGrp="1" noChangeAspect="1"/>
          </p:cNvPicPr>
          <p:nvPr>
            <p:ph idx="1"/>
          </p:nvPr>
        </p:nvPicPr>
        <p:blipFill>
          <a:blip r:embed="rId2"/>
          <a:stretch>
            <a:fillRect/>
          </a:stretch>
        </p:blipFill>
        <p:spPr>
          <a:xfrm>
            <a:off x="340734" y="404447"/>
            <a:ext cx="8521925" cy="5732584"/>
          </a:xfrm>
        </p:spPr>
      </p:pic>
    </p:spTree>
    <p:extLst>
      <p:ext uri="{BB962C8B-B14F-4D97-AF65-F5344CB8AC3E}">
        <p14:creationId xmlns:p14="http://schemas.microsoft.com/office/powerpoint/2010/main" val="2995159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BE5E35-295F-4287-A9BD-27A48A89BFD5}"/>
              </a:ext>
            </a:extLst>
          </p:cNvPr>
          <p:cNvSpPr>
            <a:spLocks noGrp="1"/>
          </p:cNvSpPr>
          <p:nvPr>
            <p:ph type="title"/>
          </p:nvPr>
        </p:nvSpPr>
        <p:spPr/>
        <p:txBody>
          <a:bodyPr>
            <a:normAutofit/>
          </a:bodyPr>
          <a:lstStyle/>
          <a:p>
            <a:r>
              <a:rPr lang="pt-BR" sz="6000" dirty="0" err="1"/>
              <a:t>Men</a:t>
            </a:r>
            <a:r>
              <a:rPr lang="pt-BR" sz="6000" dirty="0"/>
              <a:t> </a:t>
            </a:r>
            <a:r>
              <a:rPr lang="pt-BR" sz="6000" dirty="0" err="1"/>
              <a:t>and</a:t>
            </a:r>
            <a:r>
              <a:rPr lang="pt-BR" sz="6000" dirty="0"/>
              <a:t> </a:t>
            </a:r>
            <a:r>
              <a:rPr lang="pt-BR" sz="6000" dirty="0" err="1"/>
              <a:t>Women</a:t>
            </a:r>
            <a:r>
              <a:rPr lang="pt-BR" sz="6000" dirty="0"/>
              <a:t> </a:t>
            </a:r>
            <a:r>
              <a:rPr lang="pt-BR" sz="6000" dirty="0" err="1"/>
              <a:t>lying</a:t>
            </a:r>
            <a:endParaRPr lang="pt-BR" sz="6000" dirty="0"/>
          </a:p>
        </p:txBody>
      </p:sp>
      <p:sp>
        <p:nvSpPr>
          <p:cNvPr id="3" name="Espaço Reservado para Conteúdo 2">
            <a:extLst>
              <a:ext uri="{FF2B5EF4-FFF2-40B4-BE49-F238E27FC236}">
                <a16:creationId xmlns:a16="http://schemas.microsoft.com/office/drawing/2014/main" id="{7E2BA8BC-856E-402B-9298-625395A93F29}"/>
              </a:ext>
            </a:extLst>
          </p:cNvPr>
          <p:cNvSpPr>
            <a:spLocks noGrp="1"/>
          </p:cNvSpPr>
          <p:nvPr>
            <p:ph idx="1"/>
          </p:nvPr>
        </p:nvSpPr>
        <p:spPr/>
        <p:txBody>
          <a:bodyPr/>
          <a:lstStyle/>
          <a:p>
            <a:pPr lvl="0" fontAlgn="base"/>
            <a:r>
              <a:rPr lang="en-US" sz="2400" dirty="0"/>
              <a:t>Men lie to appear more powerful, interesting, and successful. They lie about themselves eight times more than they lie about others.</a:t>
            </a:r>
            <a:endParaRPr lang="pt-BR" sz="2400" dirty="0"/>
          </a:p>
          <a:p>
            <a:pPr lvl="0" fontAlgn="base"/>
            <a:r>
              <a:rPr lang="en-US" sz="2400" dirty="0"/>
              <a:t>Women lie less about themselves and more to protect others’ feelings or to make others feel better about themselves.</a:t>
            </a:r>
            <a:endParaRPr lang="pt-BR" sz="2400" dirty="0"/>
          </a:p>
          <a:p>
            <a:endParaRPr lang="pt-BR" dirty="0"/>
          </a:p>
        </p:txBody>
      </p:sp>
    </p:spTree>
    <p:extLst>
      <p:ext uri="{BB962C8B-B14F-4D97-AF65-F5344CB8AC3E}">
        <p14:creationId xmlns:p14="http://schemas.microsoft.com/office/powerpoint/2010/main" val="22257113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DA71DA-770E-48E7-AFB5-A60B232DF289}"/>
              </a:ext>
            </a:extLst>
          </p:cNvPr>
          <p:cNvSpPr>
            <a:spLocks noGrp="1"/>
          </p:cNvSpPr>
          <p:nvPr>
            <p:ph type="title"/>
          </p:nvPr>
        </p:nvSpPr>
        <p:spPr>
          <a:xfrm>
            <a:off x="73020" y="-1954"/>
            <a:ext cx="8596668" cy="1320800"/>
          </a:xfrm>
        </p:spPr>
        <p:txBody>
          <a:bodyPr/>
          <a:lstStyle/>
          <a:p>
            <a:r>
              <a:rPr lang="pt-BR" dirty="0" err="1"/>
              <a:t>Expressions</a:t>
            </a:r>
            <a:r>
              <a:rPr lang="pt-BR" dirty="0"/>
              <a:t>, face </a:t>
            </a:r>
            <a:r>
              <a:rPr lang="pt-BR" dirty="0" err="1"/>
              <a:t>and</a:t>
            </a:r>
            <a:r>
              <a:rPr lang="pt-BR" dirty="0"/>
              <a:t> </a:t>
            </a:r>
            <a:r>
              <a:rPr lang="pt-BR" dirty="0" err="1"/>
              <a:t>body</a:t>
            </a:r>
            <a:endParaRPr lang="pt-BR" dirty="0"/>
          </a:p>
        </p:txBody>
      </p:sp>
      <p:pic>
        <p:nvPicPr>
          <p:cNvPr id="4" name="Espaço Reservado para Conteúdo 3">
            <a:extLst>
              <a:ext uri="{FF2B5EF4-FFF2-40B4-BE49-F238E27FC236}">
                <a16:creationId xmlns:a16="http://schemas.microsoft.com/office/drawing/2014/main" id="{3651C500-DC18-4FF1-83C1-108DA390232C}"/>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65993" y="835269"/>
            <a:ext cx="8936139" cy="5445037"/>
          </a:xfrm>
          <a:prstGeom prst="rect">
            <a:avLst/>
          </a:prstGeom>
        </p:spPr>
      </p:pic>
    </p:spTree>
    <p:extLst>
      <p:ext uri="{BB962C8B-B14F-4D97-AF65-F5344CB8AC3E}">
        <p14:creationId xmlns:p14="http://schemas.microsoft.com/office/powerpoint/2010/main" val="37486299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a:extLst>
              <a:ext uri="{FF2B5EF4-FFF2-40B4-BE49-F238E27FC236}">
                <a16:creationId xmlns:a16="http://schemas.microsoft.com/office/drawing/2014/main" id="{1DABAF4B-803E-4AFA-84F3-ADDAD34F1DDB}"/>
              </a:ext>
            </a:extLst>
          </p:cNvPr>
          <p:cNvPicPr>
            <a:picLocks noGrp="1" noChangeAspect="1"/>
          </p:cNvPicPr>
          <p:nvPr>
            <p:ph idx="1"/>
          </p:nvPr>
        </p:nvPicPr>
        <p:blipFill>
          <a:blip r:embed="rId2"/>
          <a:stretch>
            <a:fillRect/>
          </a:stretch>
        </p:blipFill>
        <p:spPr>
          <a:xfrm>
            <a:off x="395654" y="734090"/>
            <a:ext cx="9154634" cy="5218302"/>
          </a:xfrm>
        </p:spPr>
      </p:pic>
    </p:spTree>
    <p:extLst>
      <p:ext uri="{BB962C8B-B14F-4D97-AF65-F5344CB8AC3E}">
        <p14:creationId xmlns:p14="http://schemas.microsoft.com/office/powerpoint/2010/main" val="11897084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80FB95-4B66-4779-870E-A8B638058830}"/>
              </a:ext>
            </a:extLst>
          </p:cNvPr>
          <p:cNvSpPr>
            <a:spLocks noGrp="1"/>
          </p:cNvSpPr>
          <p:nvPr>
            <p:ph type="title"/>
          </p:nvPr>
        </p:nvSpPr>
        <p:spPr>
          <a:xfrm>
            <a:off x="299265" y="117230"/>
            <a:ext cx="8596668" cy="1320800"/>
          </a:xfrm>
        </p:spPr>
        <p:txBody>
          <a:bodyPr>
            <a:normAutofit/>
          </a:bodyPr>
          <a:lstStyle/>
          <a:p>
            <a:r>
              <a:rPr lang="pt-BR" sz="6000" dirty="0" err="1"/>
              <a:t>Scare</a:t>
            </a:r>
            <a:endParaRPr lang="pt-BR" sz="6000" dirty="0"/>
          </a:p>
        </p:txBody>
      </p:sp>
      <p:pic>
        <p:nvPicPr>
          <p:cNvPr id="5" name="Espaço Reservado para Conteúdo 4" descr="Uma imagem contendo árvore, pessoa, ao ar livre, mulher&#10;&#10;Descrição gerada automaticamente">
            <a:extLst>
              <a:ext uri="{FF2B5EF4-FFF2-40B4-BE49-F238E27FC236}">
                <a16:creationId xmlns:a16="http://schemas.microsoft.com/office/drawing/2014/main" id="{2A6E0545-223B-477E-A3F4-B95130524AEB}"/>
              </a:ext>
            </a:extLst>
          </p:cNvPr>
          <p:cNvPicPr>
            <a:picLocks noGrp="1" noChangeAspect="1"/>
          </p:cNvPicPr>
          <p:nvPr>
            <p:ph idx="1"/>
          </p:nvPr>
        </p:nvPicPr>
        <p:blipFill>
          <a:blip r:embed="rId2"/>
          <a:stretch>
            <a:fillRect/>
          </a:stretch>
        </p:blipFill>
        <p:spPr>
          <a:xfrm>
            <a:off x="229759" y="1367691"/>
            <a:ext cx="9445250" cy="4722625"/>
          </a:xfrm>
        </p:spPr>
      </p:pic>
    </p:spTree>
    <p:extLst>
      <p:ext uri="{BB962C8B-B14F-4D97-AF65-F5344CB8AC3E}">
        <p14:creationId xmlns:p14="http://schemas.microsoft.com/office/powerpoint/2010/main" val="1487462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027AA-B5B1-41F9-A417-A6A62111C5FD}"/>
              </a:ext>
            </a:extLst>
          </p:cNvPr>
          <p:cNvSpPr>
            <a:spLocks noGrp="1"/>
          </p:cNvSpPr>
          <p:nvPr>
            <p:ph type="title"/>
          </p:nvPr>
        </p:nvSpPr>
        <p:spPr>
          <a:xfrm>
            <a:off x="220134" y="2297723"/>
            <a:ext cx="8596668" cy="1320800"/>
          </a:xfrm>
        </p:spPr>
        <p:txBody>
          <a:bodyPr>
            <a:normAutofit/>
          </a:bodyPr>
          <a:lstStyle/>
          <a:p>
            <a:r>
              <a:rPr lang="pt-BR" sz="4800" dirty="0" err="1"/>
              <a:t>Anger</a:t>
            </a:r>
            <a:endParaRPr lang="pt-BR" sz="4800" dirty="0"/>
          </a:p>
        </p:txBody>
      </p:sp>
      <p:pic>
        <p:nvPicPr>
          <p:cNvPr id="5" name="Espaço Reservado para Conteúdo 4" descr="Uma imagem contendo pessoa, parede, interior, sentado&#10;&#10;Descrição gerada automaticamente">
            <a:extLst>
              <a:ext uri="{FF2B5EF4-FFF2-40B4-BE49-F238E27FC236}">
                <a16:creationId xmlns:a16="http://schemas.microsoft.com/office/drawing/2014/main" id="{36D1264E-FA35-4C84-9BF4-8EE1188082CD}"/>
              </a:ext>
            </a:extLst>
          </p:cNvPr>
          <p:cNvPicPr>
            <a:picLocks noGrp="1" noChangeAspect="1"/>
          </p:cNvPicPr>
          <p:nvPr>
            <p:ph idx="1"/>
          </p:nvPr>
        </p:nvPicPr>
        <p:blipFill>
          <a:blip r:embed="rId2"/>
          <a:stretch>
            <a:fillRect/>
          </a:stretch>
        </p:blipFill>
        <p:spPr>
          <a:xfrm>
            <a:off x="2716824" y="501530"/>
            <a:ext cx="5989882" cy="5989882"/>
          </a:xfrm>
        </p:spPr>
      </p:pic>
    </p:spTree>
    <p:extLst>
      <p:ext uri="{BB962C8B-B14F-4D97-AF65-F5344CB8AC3E}">
        <p14:creationId xmlns:p14="http://schemas.microsoft.com/office/powerpoint/2010/main" val="2897109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AA986D-47DD-41C5-B450-07023711BFC0}"/>
              </a:ext>
            </a:extLst>
          </p:cNvPr>
          <p:cNvSpPr>
            <a:spLocks noGrp="1"/>
          </p:cNvSpPr>
          <p:nvPr>
            <p:ph type="title"/>
          </p:nvPr>
        </p:nvSpPr>
        <p:spPr>
          <a:xfrm>
            <a:off x="211342" y="2412023"/>
            <a:ext cx="8596668" cy="1320800"/>
          </a:xfrm>
        </p:spPr>
        <p:txBody>
          <a:bodyPr/>
          <a:lstStyle/>
          <a:p>
            <a:r>
              <a:rPr lang="pt-BR" dirty="0" err="1"/>
              <a:t>Happiness</a:t>
            </a:r>
            <a:endParaRPr lang="pt-BR" dirty="0"/>
          </a:p>
        </p:txBody>
      </p:sp>
      <p:pic>
        <p:nvPicPr>
          <p:cNvPr id="5" name="Espaço Reservado para Conteúdo 4" descr="Uma imagem contendo pessoa, parede, interior, chapéu&#10;&#10;Descrição gerada automaticamente">
            <a:extLst>
              <a:ext uri="{FF2B5EF4-FFF2-40B4-BE49-F238E27FC236}">
                <a16:creationId xmlns:a16="http://schemas.microsoft.com/office/drawing/2014/main" id="{EB852907-EEB6-492D-B166-4EEC05AD687C}"/>
              </a:ext>
            </a:extLst>
          </p:cNvPr>
          <p:cNvPicPr>
            <a:picLocks noGrp="1" noChangeAspect="1"/>
          </p:cNvPicPr>
          <p:nvPr>
            <p:ph idx="1"/>
          </p:nvPr>
        </p:nvPicPr>
        <p:blipFill>
          <a:blip r:embed="rId2"/>
          <a:stretch>
            <a:fillRect/>
          </a:stretch>
        </p:blipFill>
        <p:spPr>
          <a:xfrm>
            <a:off x="3006969" y="360130"/>
            <a:ext cx="5633267" cy="6137739"/>
          </a:xfrm>
        </p:spPr>
      </p:pic>
    </p:spTree>
    <p:extLst>
      <p:ext uri="{BB962C8B-B14F-4D97-AF65-F5344CB8AC3E}">
        <p14:creationId xmlns:p14="http://schemas.microsoft.com/office/powerpoint/2010/main" val="108750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767B9AA-7639-404C-89F2-A3BA1B5B79F9}"/>
              </a:ext>
            </a:extLst>
          </p:cNvPr>
          <p:cNvSpPr>
            <a:spLocks noGrp="1"/>
          </p:cNvSpPr>
          <p:nvPr>
            <p:ph idx="1"/>
          </p:nvPr>
        </p:nvSpPr>
        <p:spPr>
          <a:xfrm>
            <a:off x="509938" y="841402"/>
            <a:ext cx="8596668" cy="3880773"/>
          </a:xfrm>
        </p:spPr>
        <p:txBody>
          <a:bodyPr/>
          <a:lstStyle/>
          <a:p>
            <a:pPr marL="0" indent="0">
              <a:buNone/>
            </a:pPr>
            <a:endParaRPr lang="en-US" dirty="0"/>
          </a:p>
          <a:p>
            <a:endParaRPr lang="en-US" sz="4800" dirty="0"/>
          </a:p>
          <a:p>
            <a:pPr marL="0" indent="0" algn="ctr">
              <a:buNone/>
            </a:pPr>
            <a:r>
              <a:rPr lang="en-US" sz="4800" b="1" i="1" dirty="0"/>
              <a:t>Facial Expressions</a:t>
            </a:r>
          </a:p>
          <a:p>
            <a:pPr marL="0" indent="0" algn="ctr">
              <a:buNone/>
            </a:pPr>
            <a:r>
              <a:rPr lang="en-US" sz="4800" b="1" i="1" dirty="0"/>
              <a:t>Body Proxemics</a:t>
            </a:r>
          </a:p>
          <a:p>
            <a:pPr marL="0" indent="0" algn="ctr">
              <a:buNone/>
            </a:pPr>
            <a:r>
              <a:rPr lang="en-US" sz="4800" b="1" i="1" dirty="0"/>
              <a:t>Ornaments</a:t>
            </a:r>
            <a:endParaRPr lang="en-US" sz="4800" dirty="0"/>
          </a:p>
          <a:p>
            <a:endParaRPr lang="pt-BR" dirty="0"/>
          </a:p>
        </p:txBody>
      </p:sp>
    </p:spTree>
    <p:extLst>
      <p:ext uri="{BB962C8B-B14F-4D97-AF65-F5344CB8AC3E}">
        <p14:creationId xmlns:p14="http://schemas.microsoft.com/office/powerpoint/2010/main" val="5822627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B1EE43-9DE3-4783-BCDD-8CC57F777AD0}"/>
              </a:ext>
            </a:extLst>
          </p:cNvPr>
          <p:cNvSpPr>
            <a:spLocks noGrp="1"/>
          </p:cNvSpPr>
          <p:nvPr>
            <p:ph type="title"/>
          </p:nvPr>
        </p:nvSpPr>
        <p:spPr/>
        <p:txBody>
          <a:bodyPr>
            <a:normAutofit/>
          </a:bodyPr>
          <a:lstStyle/>
          <a:p>
            <a:r>
              <a:rPr lang="pt-BR" sz="6600" dirty="0" err="1"/>
              <a:t>Eyes</a:t>
            </a:r>
            <a:endParaRPr lang="pt-BR" sz="6600" dirty="0"/>
          </a:p>
        </p:txBody>
      </p:sp>
      <p:sp>
        <p:nvSpPr>
          <p:cNvPr id="3" name="Espaço Reservado para Conteúdo 2">
            <a:extLst>
              <a:ext uri="{FF2B5EF4-FFF2-40B4-BE49-F238E27FC236}">
                <a16:creationId xmlns:a16="http://schemas.microsoft.com/office/drawing/2014/main" id="{4C137E74-4DC2-4503-90A0-6E1E0A5CB0A7}"/>
              </a:ext>
            </a:extLst>
          </p:cNvPr>
          <p:cNvSpPr>
            <a:spLocks noGrp="1"/>
          </p:cNvSpPr>
          <p:nvPr>
            <p:ph idx="1"/>
          </p:nvPr>
        </p:nvSpPr>
        <p:spPr/>
        <p:txBody>
          <a:bodyPr>
            <a:normAutofit/>
          </a:bodyPr>
          <a:lstStyle/>
          <a:p>
            <a:r>
              <a:rPr lang="en-US" sz="2800" dirty="0"/>
              <a:t>The eyes are frequently referred to as the "windows to the soul" since they are capable of revealing a great deal about what a person is feeling or thinking.</a:t>
            </a:r>
          </a:p>
          <a:p>
            <a:r>
              <a:rPr lang="en-US" sz="2800" dirty="0"/>
              <a:t>Rolling the eyes</a:t>
            </a:r>
          </a:p>
          <a:p>
            <a:r>
              <a:rPr lang="en-US" sz="2800" dirty="0"/>
              <a:t>Pupils dilated</a:t>
            </a:r>
          </a:p>
          <a:p>
            <a:r>
              <a:rPr lang="en-US" sz="2800" dirty="0"/>
              <a:t>Fully open</a:t>
            </a:r>
            <a:endParaRPr lang="pt-BR" sz="2800" dirty="0"/>
          </a:p>
        </p:txBody>
      </p:sp>
    </p:spTree>
    <p:extLst>
      <p:ext uri="{BB962C8B-B14F-4D97-AF65-F5344CB8AC3E}">
        <p14:creationId xmlns:p14="http://schemas.microsoft.com/office/powerpoint/2010/main" val="25969462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6"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Uma imagem contendo pessoa, mulher, parede, interior&#10;&#10;Descrição gerada automaticamente">
            <a:extLst>
              <a:ext uri="{FF2B5EF4-FFF2-40B4-BE49-F238E27FC236}">
                <a16:creationId xmlns:a16="http://schemas.microsoft.com/office/drawing/2014/main" id="{E71F1B7B-AF53-4A1A-B847-6B6CFCC7A4B5}"/>
              </a:ext>
            </a:extLst>
          </p:cNvPr>
          <p:cNvPicPr>
            <a:picLocks noGrp="1" noChangeAspect="1"/>
          </p:cNvPicPr>
          <p:nvPr>
            <p:ph idx="1"/>
          </p:nvPr>
        </p:nvPicPr>
        <p:blipFill>
          <a:blip r:embed="rId2"/>
          <a:stretch>
            <a:fillRect/>
          </a:stretch>
        </p:blipFill>
        <p:spPr>
          <a:xfrm>
            <a:off x="1299897" y="835040"/>
            <a:ext cx="9165266" cy="5150880"/>
          </a:xfrm>
          <a:prstGeom prst="rect">
            <a:avLst/>
          </a:prstGeom>
        </p:spPr>
      </p:pic>
    </p:spTree>
    <p:extLst>
      <p:ext uri="{BB962C8B-B14F-4D97-AF65-F5344CB8AC3E}">
        <p14:creationId xmlns:p14="http://schemas.microsoft.com/office/powerpoint/2010/main" val="10609029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4D026A2-7476-44B0-9648-BB98882F7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48F8FC21-0A44-4045-95A1-B7935DBC60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0209B962-CD29-4D46-A7B0-10F6C7CF1C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CC8D40CF-4D47-411D-A8B7-0E4B29E98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9B48A2AD-5257-4384-A7F5-A1EE4E68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04C26DE3-844C-47DA-831E-E7D7BF617E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922D975E-0684-4AA6-9FB7-929B250D53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38ED5A9A-F0C7-4547-BC1E-22FC89BD2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2D743765-A245-4349-A5CE-4AB5F078F9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0AF7217B-D042-44D2-9FC7-71FAB6651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1CC9171B-8BEB-48B1-B9BE-E9584522D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Uma imagem contendo gato, gato doméstico, animal, mamífero&#10;&#10;Descrição gerada automaticamente">
            <a:extLst>
              <a:ext uri="{FF2B5EF4-FFF2-40B4-BE49-F238E27FC236}">
                <a16:creationId xmlns:a16="http://schemas.microsoft.com/office/drawing/2014/main" id="{238E969B-449A-4552-A745-3DC804832B04}"/>
              </a:ext>
            </a:extLst>
          </p:cNvPr>
          <p:cNvPicPr>
            <a:picLocks noGrp="1" noChangeAspect="1"/>
          </p:cNvPicPr>
          <p:nvPr>
            <p:ph idx="1"/>
          </p:nvPr>
        </p:nvPicPr>
        <p:blipFill>
          <a:blip r:embed="rId2"/>
          <a:stretch>
            <a:fillRect/>
          </a:stretch>
        </p:blipFill>
        <p:spPr>
          <a:xfrm>
            <a:off x="1050996" y="857794"/>
            <a:ext cx="9844560" cy="4922280"/>
          </a:xfrm>
          <a:prstGeom prst="rect">
            <a:avLst/>
          </a:prstGeom>
        </p:spPr>
      </p:pic>
    </p:spTree>
    <p:extLst>
      <p:ext uri="{BB962C8B-B14F-4D97-AF65-F5344CB8AC3E}">
        <p14:creationId xmlns:p14="http://schemas.microsoft.com/office/powerpoint/2010/main" val="28764876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2" name="Isosceles Triangle 21">
            <a:extLst>
              <a:ext uri="{FF2B5EF4-FFF2-40B4-BE49-F238E27FC236}">
                <a16:creationId xmlns:a16="http://schemas.microsoft.com/office/drawing/2014/main" id="{DC99427B-A97E-40A3-B1FD-4557346C6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Espaço Reservado para Conteúdo 4" descr="Uma imagem contendo pessoa, mulher, interior&#10;&#10;Descrição gerada automaticamente">
            <a:extLst>
              <a:ext uri="{FF2B5EF4-FFF2-40B4-BE49-F238E27FC236}">
                <a16:creationId xmlns:a16="http://schemas.microsoft.com/office/drawing/2014/main" id="{3609EA96-6BE1-4280-8598-E7B23A68E84A}"/>
              </a:ext>
            </a:extLst>
          </p:cNvPr>
          <p:cNvPicPr>
            <a:picLocks noGrp="1" noChangeAspect="1"/>
          </p:cNvPicPr>
          <p:nvPr>
            <p:ph idx="1"/>
          </p:nvPr>
        </p:nvPicPr>
        <p:blipFill>
          <a:blip r:embed="rId2"/>
          <a:stretch>
            <a:fillRect/>
          </a:stretch>
        </p:blipFill>
        <p:spPr>
          <a:xfrm>
            <a:off x="2795954" y="483585"/>
            <a:ext cx="4513098" cy="6010627"/>
          </a:xfrm>
          <a:prstGeom prst="rect">
            <a:avLst/>
          </a:prstGeom>
        </p:spPr>
      </p:pic>
    </p:spTree>
    <p:extLst>
      <p:ext uri="{BB962C8B-B14F-4D97-AF65-F5344CB8AC3E}">
        <p14:creationId xmlns:p14="http://schemas.microsoft.com/office/powerpoint/2010/main" val="32346669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318D9D-4D5D-4332-9E3F-44879F35AA75}"/>
              </a:ext>
            </a:extLst>
          </p:cNvPr>
          <p:cNvSpPr>
            <a:spLocks noGrp="1"/>
          </p:cNvSpPr>
          <p:nvPr>
            <p:ph type="title"/>
          </p:nvPr>
        </p:nvSpPr>
        <p:spPr/>
        <p:txBody>
          <a:bodyPr/>
          <a:lstStyle/>
          <a:p>
            <a:r>
              <a:rPr lang="pt-BR" dirty="0" err="1"/>
              <a:t>Mouth</a:t>
            </a:r>
            <a:endParaRPr lang="pt-BR" dirty="0"/>
          </a:p>
        </p:txBody>
      </p:sp>
      <p:sp>
        <p:nvSpPr>
          <p:cNvPr id="3" name="Espaço Reservado para Conteúdo 2">
            <a:extLst>
              <a:ext uri="{FF2B5EF4-FFF2-40B4-BE49-F238E27FC236}">
                <a16:creationId xmlns:a16="http://schemas.microsoft.com/office/drawing/2014/main" id="{0175122A-0F2E-4159-A653-9785C8686443}"/>
              </a:ext>
            </a:extLst>
          </p:cNvPr>
          <p:cNvSpPr>
            <a:spLocks noGrp="1"/>
          </p:cNvSpPr>
          <p:nvPr>
            <p:ph idx="1"/>
          </p:nvPr>
        </p:nvSpPr>
        <p:spPr/>
        <p:txBody>
          <a:bodyPr>
            <a:normAutofit/>
          </a:bodyPr>
          <a:lstStyle/>
          <a:p>
            <a:pPr lvl="0"/>
            <a:r>
              <a:rPr lang="en-US" sz="2400" b="1" dirty="0"/>
              <a:t>Pursed lips</a:t>
            </a:r>
            <a:r>
              <a:rPr lang="en-US" sz="2400" dirty="0"/>
              <a:t>: Tightening the lips might be an indicator of distaste, disapproval, or distrust.</a:t>
            </a:r>
            <a:endParaRPr lang="pt-BR" sz="2400" dirty="0"/>
          </a:p>
          <a:p>
            <a:pPr lvl="0"/>
            <a:r>
              <a:rPr lang="en-US" sz="2400" b="1" dirty="0"/>
              <a:t>Lip biting</a:t>
            </a:r>
            <a:r>
              <a:rPr lang="en-US" sz="2400" dirty="0"/>
              <a:t>: People </a:t>
            </a:r>
            <a:r>
              <a:rPr lang="en-US" sz="2400"/>
              <a:t>sometimes bite </a:t>
            </a:r>
            <a:r>
              <a:rPr lang="en-US" sz="2400" dirty="0"/>
              <a:t>their lips when they are worried, anxious, or stressed.</a:t>
            </a:r>
            <a:endParaRPr lang="pt-BR" sz="2400" dirty="0"/>
          </a:p>
          <a:p>
            <a:r>
              <a:rPr lang="en-US" sz="2400" b="1" dirty="0"/>
              <a:t>Covering the mouth</a:t>
            </a:r>
            <a:r>
              <a:rPr lang="en-US" sz="2400" dirty="0"/>
              <a:t>: When people want to hide an emotional reaction, they might cover their mouths in order to avoid displaying smiles or smirks.</a:t>
            </a:r>
            <a:endParaRPr lang="pt-BR" sz="2400" dirty="0"/>
          </a:p>
        </p:txBody>
      </p:sp>
    </p:spTree>
    <p:extLst>
      <p:ext uri="{BB962C8B-B14F-4D97-AF65-F5344CB8AC3E}">
        <p14:creationId xmlns:p14="http://schemas.microsoft.com/office/powerpoint/2010/main" val="7869386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B9EDE-A015-46D8-B35A-3EB3F4D492D1}"/>
              </a:ext>
            </a:extLst>
          </p:cNvPr>
          <p:cNvSpPr>
            <a:spLocks noGrp="1"/>
          </p:cNvSpPr>
          <p:nvPr>
            <p:ph type="title"/>
          </p:nvPr>
        </p:nvSpPr>
        <p:spPr/>
        <p:txBody>
          <a:bodyPr/>
          <a:lstStyle/>
          <a:p>
            <a:r>
              <a:rPr lang="en-US" b="1" dirty="0"/>
              <a:t>Arms, legs</a:t>
            </a:r>
            <a:r>
              <a:rPr lang="pt-BR" b="1" dirty="0"/>
              <a:t> </a:t>
            </a:r>
            <a:r>
              <a:rPr lang="pt-BR" b="1" dirty="0" err="1"/>
              <a:t>and</a:t>
            </a:r>
            <a:r>
              <a:rPr lang="pt-BR" b="1" dirty="0"/>
              <a:t> </a:t>
            </a:r>
            <a:r>
              <a:rPr lang="pt-BR" b="1" dirty="0" err="1"/>
              <a:t>Body</a:t>
            </a:r>
            <a:endParaRPr lang="pt-BR" b="1" dirty="0"/>
          </a:p>
        </p:txBody>
      </p:sp>
      <p:sp>
        <p:nvSpPr>
          <p:cNvPr id="3" name="Espaço Reservado para Conteúdo 2">
            <a:extLst>
              <a:ext uri="{FF2B5EF4-FFF2-40B4-BE49-F238E27FC236}">
                <a16:creationId xmlns:a16="http://schemas.microsoft.com/office/drawing/2014/main" id="{A6E1AD1F-6115-462A-8C56-D201C35EB463}"/>
              </a:ext>
            </a:extLst>
          </p:cNvPr>
          <p:cNvSpPr>
            <a:spLocks noGrp="1"/>
          </p:cNvSpPr>
          <p:nvPr>
            <p:ph idx="1"/>
          </p:nvPr>
        </p:nvSpPr>
        <p:spPr>
          <a:xfrm>
            <a:off x="536657" y="1685805"/>
            <a:ext cx="8596668" cy="3880773"/>
          </a:xfrm>
        </p:spPr>
        <p:txBody>
          <a:bodyPr>
            <a:normAutofit fontScale="62500" lnSpcReduction="20000"/>
          </a:bodyPr>
          <a:lstStyle/>
          <a:p>
            <a:r>
              <a:rPr lang="en-US" sz="3100" b="1" dirty="0"/>
              <a:t>MIGHT BE</a:t>
            </a:r>
          </a:p>
          <a:p>
            <a:r>
              <a:rPr lang="en-US" sz="3100" b="1" dirty="0"/>
              <a:t>Crossed arms</a:t>
            </a:r>
            <a:r>
              <a:rPr lang="en-US" sz="3100" dirty="0"/>
              <a:t> feels defensive, self-protective, or closed-off.</a:t>
            </a:r>
            <a:endParaRPr lang="pt-BR" sz="3100" dirty="0"/>
          </a:p>
          <a:p>
            <a:pPr lvl="0"/>
            <a:r>
              <a:rPr lang="en-US" sz="3100" b="1" dirty="0"/>
              <a:t>Standing with hands placed on the hips</a:t>
            </a:r>
            <a:r>
              <a:rPr lang="en-US" sz="3100" dirty="0"/>
              <a:t> ready and in control, aggressiveness.</a:t>
            </a:r>
            <a:endParaRPr lang="pt-BR" sz="3100" dirty="0"/>
          </a:p>
          <a:p>
            <a:pPr lvl="0"/>
            <a:r>
              <a:rPr lang="en-US" sz="3100" b="1" dirty="0"/>
              <a:t>Clasping the hands behind the back</a:t>
            </a:r>
            <a:r>
              <a:rPr lang="en-US" sz="3100" dirty="0"/>
              <a:t> might indicate that a person is feeling bored, anxious, or even angry.</a:t>
            </a:r>
            <a:endParaRPr lang="pt-BR" sz="3100" dirty="0"/>
          </a:p>
          <a:p>
            <a:pPr lvl="0"/>
            <a:r>
              <a:rPr lang="en-US" sz="3100" b="1" dirty="0"/>
              <a:t>Rapidly tapping fingers or fidgeting</a:t>
            </a:r>
            <a:r>
              <a:rPr lang="en-US" sz="3100" dirty="0"/>
              <a:t> can be a sign that a person is bored, impatient, or frustrated.</a:t>
            </a:r>
          </a:p>
          <a:p>
            <a:r>
              <a:rPr lang="en-US" sz="3100" b="1" dirty="0"/>
              <a:t>Open posture</a:t>
            </a:r>
            <a:r>
              <a:rPr lang="en-US" sz="3100" dirty="0"/>
              <a:t> trunk of the body open and exposed = friendliness, openness, and willingness.</a:t>
            </a:r>
            <a:endParaRPr lang="pt-BR" sz="3100" dirty="0"/>
          </a:p>
          <a:p>
            <a:r>
              <a:rPr lang="pt-BR" sz="3100" b="1" dirty="0"/>
              <a:t>C</a:t>
            </a:r>
            <a:r>
              <a:rPr lang="en-US" sz="3100" b="1" dirty="0" err="1"/>
              <a:t>losed</a:t>
            </a:r>
            <a:r>
              <a:rPr lang="en-US" sz="3100" b="1" dirty="0"/>
              <a:t> posture</a:t>
            </a:r>
            <a:r>
              <a:rPr lang="en-US" sz="3100" dirty="0"/>
              <a:t> hiding the trunk of the body often by hunching forward and keeping the arms and legs crossed = hostility, unfriendliness, and anxiety.</a:t>
            </a:r>
            <a:endParaRPr lang="pt-BR" sz="3100" dirty="0"/>
          </a:p>
          <a:p>
            <a:pPr lvl="0"/>
            <a:endParaRPr lang="en-US" sz="2400" dirty="0"/>
          </a:p>
          <a:p>
            <a:endParaRPr lang="pt-BR" dirty="0"/>
          </a:p>
        </p:txBody>
      </p:sp>
    </p:spTree>
    <p:extLst>
      <p:ext uri="{BB962C8B-B14F-4D97-AF65-F5344CB8AC3E}">
        <p14:creationId xmlns:p14="http://schemas.microsoft.com/office/powerpoint/2010/main" val="105240910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A3E46984-34C0-436F-B337-0AC19F2DE4C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65322" y="785288"/>
            <a:ext cx="7176882" cy="5287423"/>
          </a:xfrm>
          <a:prstGeom prst="rect">
            <a:avLst/>
          </a:prstGeom>
        </p:spPr>
      </p:pic>
    </p:spTree>
    <p:extLst>
      <p:ext uri="{BB962C8B-B14F-4D97-AF65-F5344CB8AC3E}">
        <p14:creationId xmlns:p14="http://schemas.microsoft.com/office/powerpoint/2010/main" val="39464960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7339B039-0C82-431B-B4AB-E604A145D8D4}"/>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1651" y="745726"/>
            <a:ext cx="7034840" cy="5145380"/>
          </a:xfrm>
          <a:prstGeom prst="rect">
            <a:avLst/>
          </a:prstGeom>
        </p:spPr>
      </p:pic>
    </p:spTree>
    <p:extLst>
      <p:ext uri="{BB962C8B-B14F-4D97-AF65-F5344CB8AC3E}">
        <p14:creationId xmlns:p14="http://schemas.microsoft.com/office/powerpoint/2010/main" val="18466087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58F2B9-D23E-4D2C-9066-B67C743C31B6}"/>
              </a:ext>
            </a:extLst>
          </p:cNvPr>
          <p:cNvSpPr>
            <a:spLocks noGrp="1"/>
          </p:cNvSpPr>
          <p:nvPr>
            <p:ph type="title"/>
          </p:nvPr>
        </p:nvSpPr>
        <p:spPr>
          <a:xfrm>
            <a:off x="677334" y="609600"/>
            <a:ext cx="8596668" cy="1320800"/>
          </a:xfrm>
        </p:spPr>
        <p:txBody>
          <a:bodyPr/>
          <a:lstStyle/>
          <a:p>
            <a:r>
              <a:rPr lang="pt-BR"/>
              <a:t>Colors</a:t>
            </a:r>
            <a:endParaRPr lang="pt-BR" dirty="0"/>
          </a:p>
        </p:txBody>
      </p:sp>
      <p:pic>
        <p:nvPicPr>
          <p:cNvPr id="5" name="Espaço Reservado para Conteúdo 4" descr="Uma imagem contendo captura de tela, texto&#10;&#10;Descrição gerada automaticamente">
            <a:extLst>
              <a:ext uri="{FF2B5EF4-FFF2-40B4-BE49-F238E27FC236}">
                <a16:creationId xmlns:a16="http://schemas.microsoft.com/office/drawing/2014/main" id="{EF976E50-B4C9-46DA-AE79-84F14AAC577B}"/>
              </a:ext>
            </a:extLst>
          </p:cNvPr>
          <p:cNvPicPr>
            <a:picLocks noGrp="1" noChangeAspect="1"/>
          </p:cNvPicPr>
          <p:nvPr>
            <p:ph idx="1"/>
          </p:nvPr>
        </p:nvPicPr>
        <p:blipFill>
          <a:blip r:embed="rId2"/>
          <a:stretch>
            <a:fillRect/>
          </a:stretch>
        </p:blipFill>
        <p:spPr>
          <a:xfrm>
            <a:off x="474057" y="1459523"/>
            <a:ext cx="9137786" cy="4635257"/>
          </a:xfrm>
        </p:spPr>
      </p:pic>
    </p:spTree>
    <p:extLst>
      <p:ext uri="{BB962C8B-B14F-4D97-AF65-F5344CB8AC3E}">
        <p14:creationId xmlns:p14="http://schemas.microsoft.com/office/powerpoint/2010/main" val="4203472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E2B4D-32E7-44FB-A036-1646D2CFB833}"/>
              </a:ext>
            </a:extLst>
          </p:cNvPr>
          <p:cNvSpPr>
            <a:spLocks noGrp="1"/>
          </p:cNvSpPr>
          <p:nvPr>
            <p:ph type="title"/>
          </p:nvPr>
        </p:nvSpPr>
        <p:spPr>
          <a:xfrm>
            <a:off x="378396" y="240323"/>
            <a:ext cx="8596668" cy="1320800"/>
          </a:xfrm>
        </p:spPr>
        <p:txBody>
          <a:bodyPr/>
          <a:lstStyle/>
          <a:p>
            <a:r>
              <a:rPr lang="pt-BR" dirty="0" err="1"/>
              <a:t>Leaders</a:t>
            </a:r>
            <a:r>
              <a:rPr lang="pt-BR" dirty="0"/>
              <a:t> </a:t>
            </a:r>
            <a:r>
              <a:rPr lang="pt-BR" dirty="0" err="1"/>
              <a:t>body</a:t>
            </a:r>
            <a:r>
              <a:rPr lang="pt-BR" dirty="0"/>
              <a:t> </a:t>
            </a:r>
            <a:r>
              <a:rPr lang="pt-BR" dirty="0" err="1"/>
              <a:t>language</a:t>
            </a:r>
            <a:endParaRPr lang="pt-BR" dirty="0"/>
          </a:p>
        </p:txBody>
      </p:sp>
      <p:pic>
        <p:nvPicPr>
          <p:cNvPr id="6" name="Body Language of Leaders - What You Can Learn From the Best">
            <a:hlinkClick r:id="" action="ppaction://media"/>
            <a:extLst>
              <a:ext uri="{FF2B5EF4-FFF2-40B4-BE49-F238E27FC236}">
                <a16:creationId xmlns:a16="http://schemas.microsoft.com/office/drawing/2014/main" id="{FED098B3-8AFF-49F9-AD34-4DBC9B52624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30173" y="1178169"/>
            <a:ext cx="8819470" cy="4960571"/>
          </a:xfrm>
        </p:spPr>
      </p:pic>
    </p:spTree>
    <p:extLst>
      <p:ext uri="{BB962C8B-B14F-4D97-AF65-F5344CB8AC3E}">
        <p14:creationId xmlns:p14="http://schemas.microsoft.com/office/powerpoint/2010/main" val="22974507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7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4AA2334-7EBB-4562-B908-D8C6385505FD}"/>
              </a:ext>
            </a:extLst>
          </p:cNvPr>
          <p:cNvSpPr>
            <a:spLocks noGrp="1"/>
          </p:cNvSpPr>
          <p:nvPr>
            <p:ph idx="1"/>
          </p:nvPr>
        </p:nvSpPr>
        <p:spPr/>
        <p:txBody>
          <a:bodyPr/>
          <a:lstStyle/>
          <a:p>
            <a:pPr fontAlgn="base"/>
            <a:r>
              <a:rPr lang="en-US" b="1" dirty="0"/>
              <a:t>Decoding</a:t>
            </a:r>
            <a:r>
              <a:rPr lang="en-US" dirty="0"/>
              <a:t> is your ability to read people’s cues. It is how you interpret hidden emotions, information and personality from someone’s nonverbal language.</a:t>
            </a:r>
            <a:endParaRPr lang="pt-BR" dirty="0"/>
          </a:p>
          <a:p>
            <a:r>
              <a:rPr lang="en-US" b="1" dirty="0"/>
              <a:t>Encoding</a:t>
            </a:r>
            <a:r>
              <a:rPr lang="en-US" dirty="0"/>
              <a:t> is your ability to send cues to other people. This is how you control your personal branding, what first impression you give and how you make people feel when they are with you</a:t>
            </a:r>
            <a:endParaRPr lang="pt-BR" dirty="0"/>
          </a:p>
          <a:p>
            <a:endParaRPr lang="pt-BR" dirty="0"/>
          </a:p>
        </p:txBody>
      </p:sp>
      <p:sp>
        <p:nvSpPr>
          <p:cNvPr id="2" name="Retângulo 1">
            <a:extLst>
              <a:ext uri="{FF2B5EF4-FFF2-40B4-BE49-F238E27FC236}">
                <a16:creationId xmlns:a16="http://schemas.microsoft.com/office/drawing/2014/main" id="{B2ACD958-C572-47FA-BE50-6D64495AFC71}"/>
              </a:ext>
            </a:extLst>
          </p:cNvPr>
          <p:cNvSpPr/>
          <p:nvPr/>
        </p:nvSpPr>
        <p:spPr>
          <a:xfrm>
            <a:off x="1042339" y="1099012"/>
            <a:ext cx="4947188" cy="646331"/>
          </a:xfrm>
          <a:prstGeom prst="rect">
            <a:avLst/>
          </a:prstGeom>
        </p:spPr>
        <p:txBody>
          <a:bodyPr wrap="none">
            <a:spAutoFit/>
          </a:bodyPr>
          <a:lstStyle/>
          <a:p>
            <a:r>
              <a:rPr lang="en-US" sz="3600" dirty="0">
                <a:solidFill>
                  <a:schemeClr val="accent1"/>
                </a:solidFill>
                <a:latin typeface="+mj-lt"/>
                <a:ea typeface="+mj-ea"/>
                <a:cs typeface="+mj-cs"/>
              </a:rPr>
              <a:t>Decoding and Encoding</a:t>
            </a:r>
            <a:endParaRPr lang="pt-BR" sz="3600" dirty="0">
              <a:solidFill>
                <a:schemeClr val="accent1"/>
              </a:solidFill>
              <a:latin typeface="+mj-lt"/>
              <a:ea typeface="+mj-ea"/>
              <a:cs typeface="+mj-cs"/>
            </a:endParaRPr>
          </a:p>
        </p:txBody>
      </p:sp>
    </p:spTree>
    <p:extLst>
      <p:ext uri="{BB962C8B-B14F-4D97-AF65-F5344CB8AC3E}">
        <p14:creationId xmlns:p14="http://schemas.microsoft.com/office/powerpoint/2010/main" val="39931504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Espaço Reservado para Conteúdo 4">
            <a:extLst>
              <a:ext uri="{FF2B5EF4-FFF2-40B4-BE49-F238E27FC236}">
                <a16:creationId xmlns:a16="http://schemas.microsoft.com/office/drawing/2014/main" id="{CC5293DF-316D-43B3-8BE7-4596BCDCBC10}"/>
              </a:ext>
            </a:extLst>
          </p:cNvPr>
          <p:cNvPicPr>
            <a:picLocks noGrp="1" noChangeAspect="1"/>
          </p:cNvPicPr>
          <p:nvPr>
            <p:ph idx="1"/>
          </p:nvPr>
        </p:nvPicPr>
        <p:blipFill>
          <a:blip r:embed="rId2"/>
          <a:stretch>
            <a:fillRect/>
          </a:stretch>
        </p:blipFill>
        <p:spPr>
          <a:xfrm>
            <a:off x="791308" y="1208020"/>
            <a:ext cx="8882209" cy="4552132"/>
          </a:xfrm>
          <a:prstGeom prst="rect">
            <a:avLst/>
          </a:prstGeom>
        </p:spPr>
      </p:pic>
    </p:spTree>
    <p:extLst>
      <p:ext uri="{BB962C8B-B14F-4D97-AF65-F5344CB8AC3E}">
        <p14:creationId xmlns:p14="http://schemas.microsoft.com/office/powerpoint/2010/main" val="31170595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185B8705-471E-4924-92D0-BE8AA5A06FB2}"/>
              </a:ext>
            </a:extLst>
          </p:cNvPr>
          <p:cNvSpPr>
            <a:spLocks noGrp="1"/>
          </p:cNvSpPr>
          <p:nvPr>
            <p:ph type="title"/>
          </p:nvPr>
        </p:nvSpPr>
        <p:spPr>
          <a:xfrm>
            <a:off x="900112" y="-377008"/>
            <a:ext cx="7673801" cy="1087656"/>
          </a:xfrm>
        </p:spPr>
        <p:txBody>
          <a:bodyPr vert="horz" lIns="91440" tIns="45720" rIns="91440" bIns="45720" rtlCol="0" anchor="b">
            <a:normAutofit/>
          </a:bodyPr>
          <a:lstStyle/>
          <a:p>
            <a:r>
              <a:rPr lang="en-US" sz="4800" dirty="0"/>
              <a:t>Using without noticing </a:t>
            </a:r>
          </a:p>
        </p:txBody>
      </p:sp>
      <p:pic>
        <p:nvPicPr>
          <p:cNvPr id="8" name="Espaço Reservado para Conteúdo 7">
            <a:extLst>
              <a:ext uri="{FF2B5EF4-FFF2-40B4-BE49-F238E27FC236}">
                <a16:creationId xmlns:a16="http://schemas.microsoft.com/office/drawing/2014/main" id="{BA0714EB-B0DF-4B47-A00A-E72B18BE1036}"/>
              </a:ext>
            </a:extLst>
          </p:cNvPr>
          <p:cNvPicPr>
            <a:picLocks noGrp="1" noChangeAspect="1"/>
          </p:cNvPicPr>
          <p:nvPr>
            <p:ph idx="1"/>
          </p:nvPr>
        </p:nvPicPr>
        <p:blipFill>
          <a:blip r:embed="rId2"/>
          <a:stretch>
            <a:fillRect/>
          </a:stretch>
        </p:blipFill>
        <p:spPr>
          <a:xfrm>
            <a:off x="1583578" y="786796"/>
            <a:ext cx="7044973" cy="6147352"/>
          </a:xfrm>
        </p:spPr>
      </p:pic>
    </p:spTree>
    <p:extLst>
      <p:ext uri="{BB962C8B-B14F-4D97-AF65-F5344CB8AC3E}">
        <p14:creationId xmlns:p14="http://schemas.microsoft.com/office/powerpoint/2010/main" val="28675890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3F4CB0-A900-4658-9B48-BC42D9F1EC53}"/>
              </a:ext>
            </a:extLst>
          </p:cNvPr>
          <p:cNvSpPr>
            <a:spLocks noGrp="1"/>
          </p:cNvSpPr>
          <p:nvPr>
            <p:ph type="title"/>
          </p:nvPr>
        </p:nvSpPr>
        <p:spPr/>
        <p:txBody>
          <a:bodyPr/>
          <a:lstStyle/>
          <a:p>
            <a:r>
              <a:rPr lang="pt-BR" dirty="0" err="1"/>
              <a:t>Men</a:t>
            </a:r>
            <a:r>
              <a:rPr lang="pt-BR" dirty="0"/>
              <a:t> </a:t>
            </a:r>
            <a:r>
              <a:rPr lang="pt-BR" dirty="0" err="1"/>
              <a:t>vs</a:t>
            </a:r>
            <a:r>
              <a:rPr lang="pt-BR" dirty="0"/>
              <a:t> </a:t>
            </a:r>
            <a:r>
              <a:rPr lang="pt-BR" dirty="0" err="1"/>
              <a:t>Women</a:t>
            </a:r>
            <a:endParaRPr lang="pt-BR" dirty="0"/>
          </a:p>
        </p:txBody>
      </p:sp>
      <p:pic>
        <p:nvPicPr>
          <p:cNvPr id="5" name="Espaço Reservado para Conteúdo 4">
            <a:extLst>
              <a:ext uri="{FF2B5EF4-FFF2-40B4-BE49-F238E27FC236}">
                <a16:creationId xmlns:a16="http://schemas.microsoft.com/office/drawing/2014/main" id="{AE8BA334-6281-4D19-98E3-59AFB6B934BB}"/>
              </a:ext>
            </a:extLst>
          </p:cNvPr>
          <p:cNvPicPr>
            <a:picLocks noGrp="1" noChangeAspect="1"/>
          </p:cNvPicPr>
          <p:nvPr>
            <p:ph idx="1"/>
          </p:nvPr>
        </p:nvPicPr>
        <p:blipFill>
          <a:blip r:embed="rId2"/>
          <a:stretch>
            <a:fillRect/>
          </a:stretch>
        </p:blipFill>
        <p:spPr>
          <a:xfrm>
            <a:off x="1025237" y="1735776"/>
            <a:ext cx="7192066" cy="4306250"/>
          </a:xfrm>
        </p:spPr>
      </p:pic>
    </p:spTree>
    <p:extLst>
      <p:ext uri="{BB962C8B-B14F-4D97-AF65-F5344CB8AC3E}">
        <p14:creationId xmlns:p14="http://schemas.microsoft.com/office/powerpoint/2010/main" val="2041359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94E901B-5CC6-4693-BA0C-A6E9D9513BF7}"/>
              </a:ext>
            </a:extLst>
          </p:cNvPr>
          <p:cNvSpPr>
            <a:spLocks noGrp="1"/>
          </p:cNvSpPr>
          <p:nvPr>
            <p:ph idx="1"/>
          </p:nvPr>
        </p:nvSpPr>
        <p:spPr/>
        <p:txBody>
          <a:bodyPr/>
          <a:lstStyle/>
          <a:p>
            <a:r>
              <a:rPr lang="en-US" sz="2400" dirty="0"/>
              <a:t>Men use different areas of their brain to read body language and are not often as good at reading body language as women.</a:t>
            </a:r>
          </a:p>
          <a:p>
            <a:r>
              <a:rPr lang="en-US" sz="2400" dirty="0"/>
              <a:t>Women have 14 to 16 active brain areas while evaluating others.</a:t>
            </a:r>
          </a:p>
          <a:p>
            <a:r>
              <a:rPr lang="en-US" sz="2400" dirty="0"/>
              <a:t>Men only have 4 to 6 active ones.</a:t>
            </a:r>
          </a:p>
          <a:p>
            <a:endParaRPr lang="en-US" dirty="0"/>
          </a:p>
          <a:p>
            <a:endParaRPr lang="en-US" dirty="0"/>
          </a:p>
        </p:txBody>
      </p:sp>
    </p:spTree>
    <p:extLst>
      <p:ext uri="{BB962C8B-B14F-4D97-AF65-F5344CB8AC3E}">
        <p14:creationId xmlns:p14="http://schemas.microsoft.com/office/powerpoint/2010/main" val="42048120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571A25-DFE2-4DB6-BB5A-4FF8B76FAF66}"/>
              </a:ext>
            </a:extLst>
          </p:cNvPr>
          <p:cNvSpPr>
            <a:spLocks noGrp="1"/>
          </p:cNvSpPr>
          <p:nvPr>
            <p:ph type="title"/>
          </p:nvPr>
        </p:nvSpPr>
        <p:spPr/>
        <p:txBody>
          <a:bodyPr/>
          <a:lstStyle/>
          <a:p>
            <a:r>
              <a:rPr lang="pt-BR" dirty="0" err="1"/>
              <a:t>Using</a:t>
            </a:r>
            <a:r>
              <a:rPr lang="pt-BR" dirty="0"/>
              <a:t> it in </a:t>
            </a:r>
            <a:r>
              <a:rPr lang="pt-BR" dirty="0" err="1"/>
              <a:t>your</a:t>
            </a:r>
            <a:r>
              <a:rPr lang="pt-BR" dirty="0"/>
              <a:t> favor</a:t>
            </a:r>
          </a:p>
        </p:txBody>
      </p:sp>
      <p:pic>
        <p:nvPicPr>
          <p:cNvPr id="5" name="Espaço Reservado para Conteúdo 4">
            <a:extLst>
              <a:ext uri="{FF2B5EF4-FFF2-40B4-BE49-F238E27FC236}">
                <a16:creationId xmlns:a16="http://schemas.microsoft.com/office/drawing/2014/main" id="{4F593646-681A-4349-961E-2159EDD35559}"/>
              </a:ext>
            </a:extLst>
          </p:cNvPr>
          <p:cNvPicPr>
            <a:picLocks noGrp="1" noChangeAspect="1"/>
          </p:cNvPicPr>
          <p:nvPr>
            <p:ph idx="1"/>
          </p:nvPr>
        </p:nvPicPr>
        <p:blipFill>
          <a:blip r:embed="rId3"/>
          <a:stretch>
            <a:fillRect/>
          </a:stretch>
        </p:blipFill>
        <p:spPr>
          <a:xfrm>
            <a:off x="677334" y="1772660"/>
            <a:ext cx="8037080" cy="4018540"/>
          </a:xfrm>
        </p:spPr>
      </p:pic>
    </p:spTree>
    <p:extLst>
      <p:ext uri="{BB962C8B-B14F-4D97-AF65-F5344CB8AC3E}">
        <p14:creationId xmlns:p14="http://schemas.microsoft.com/office/powerpoint/2010/main" val="41395682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408</Words>
  <Application>Microsoft Office PowerPoint</Application>
  <PresentationFormat>Widescreen</PresentationFormat>
  <Paragraphs>102</Paragraphs>
  <Slides>39</Slides>
  <Notes>2</Notes>
  <HiddenSlides>0</HiddenSlides>
  <MMClips>2</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39</vt:i4>
      </vt:variant>
    </vt:vector>
  </HeadingPairs>
  <TitlesOfParts>
    <vt:vector size="44" baseType="lpstr">
      <vt:lpstr>Arial</vt:lpstr>
      <vt:lpstr>Calibri</vt:lpstr>
      <vt:lpstr>Trebuchet MS</vt:lpstr>
      <vt:lpstr>Wingdings 3</vt:lpstr>
      <vt:lpstr>Facetado</vt:lpstr>
      <vt:lpstr>The Power of  Body Language</vt:lpstr>
      <vt:lpstr>What is body language?</vt:lpstr>
      <vt:lpstr>Apresentação do PowerPoint</vt:lpstr>
      <vt:lpstr>Apresentação do PowerPoint</vt:lpstr>
      <vt:lpstr>Apresentação do PowerPoint</vt:lpstr>
      <vt:lpstr>Using without noticing </vt:lpstr>
      <vt:lpstr>Men vs Women</vt:lpstr>
      <vt:lpstr>Apresentação do PowerPoint</vt:lpstr>
      <vt:lpstr>Using it in your favor</vt:lpstr>
      <vt:lpstr>Apresentação do PowerPoint</vt:lpstr>
      <vt:lpstr>Tips</vt:lpstr>
      <vt:lpstr>Apresentação do PowerPoint</vt:lpstr>
      <vt:lpstr>Apresentação do PowerPoint</vt:lpstr>
      <vt:lpstr>Attraction and Flirting</vt:lpstr>
      <vt:lpstr>Apresentação do PowerPoint</vt:lpstr>
      <vt:lpstr>Men</vt:lpstr>
      <vt:lpstr>Women</vt:lpstr>
      <vt:lpstr>Apresentação do PowerPoint</vt:lpstr>
      <vt:lpstr>Curiosity</vt:lpstr>
      <vt:lpstr>Lying</vt:lpstr>
      <vt:lpstr>Lying cues</vt:lpstr>
      <vt:lpstr>Apresentação do PowerPoint</vt:lpstr>
      <vt:lpstr>Apresentação do PowerPoint</vt:lpstr>
      <vt:lpstr>Men and Women lying</vt:lpstr>
      <vt:lpstr>Expressions, face and body</vt:lpstr>
      <vt:lpstr>Apresentação do PowerPoint</vt:lpstr>
      <vt:lpstr>Scare</vt:lpstr>
      <vt:lpstr>Anger</vt:lpstr>
      <vt:lpstr>Happiness</vt:lpstr>
      <vt:lpstr>Eyes</vt:lpstr>
      <vt:lpstr>Apresentação do PowerPoint</vt:lpstr>
      <vt:lpstr>Apresentação do PowerPoint</vt:lpstr>
      <vt:lpstr>Apresentação do PowerPoint</vt:lpstr>
      <vt:lpstr>Mouth</vt:lpstr>
      <vt:lpstr>Arms, legs and Body</vt:lpstr>
      <vt:lpstr>Apresentação do PowerPoint</vt:lpstr>
      <vt:lpstr>Apresentação do PowerPoint</vt:lpstr>
      <vt:lpstr>Colors</vt:lpstr>
      <vt:lpstr>Leaders body language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Body Language</dc:title>
  <dc:creator>PEDRO FERNANDO CHRISTOFOLETTI DOS SANTOS</dc:creator>
  <cp:lastModifiedBy>PEDRO FERNANDO CHRISTOFOLETTI DOS SANTOS</cp:lastModifiedBy>
  <cp:revision>27</cp:revision>
  <dcterms:created xsi:type="dcterms:W3CDTF">2019-05-16T15:51:42Z</dcterms:created>
  <dcterms:modified xsi:type="dcterms:W3CDTF">2019-06-08T13:34:54Z</dcterms:modified>
</cp:coreProperties>
</file>